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77" r:id="rId3"/>
    <p:sldId id="257" r:id="rId4"/>
    <p:sldId id="273" r:id="rId5"/>
    <p:sldId id="271" r:id="rId6"/>
    <p:sldId id="319" r:id="rId7"/>
    <p:sldId id="278" r:id="rId8"/>
    <p:sldId id="269" r:id="rId9"/>
    <p:sldId id="283" r:id="rId10"/>
    <p:sldId id="320" r:id="rId11"/>
    <p:sldId id="280" r:id="rId12"/>
    <p:sldId id="279" r:id="rId13"/>
    <p:sldId id="287" r:id="rId14"/>
    <p:sldId id="288" r:id="rId15"/>
    <p:sldId id="281" r:id="rId16"/>
    <p:sldId id="270" r:id="rId17"/>
    <p:sldId id="284" r:id="rId18"/>
    <p:sldId id="261" r:id="rId19"/>
    <p:sldId id="285" r:id="rId20"/>
    <p:sldId id="286" r:id="rId21"/>
    <p:sldId id="258" r:id="rId22"/>
    <p:sldId id="328" r:id="rId23"/>
    <p:sldId id="289" r:id="rId24"/>
    <p:sldId id="290" r:id="rId25"/>
    <p:sldId id="291" r:id="rId26"/>
    <p:sldId id="263" r:id="rId27"/>
    <p:sldId id="293" r:id="rId28"/>
    <p:sldId id="268" r:id="rId29"/>
    <p:sldId id="264" r:id="rId30"/>
    <p:sldId id="266" r:id="rId31"/>
    <p:sldId id="336" r:id="rId32"/>
    <p:sldId id="334" r:id="rId33"/>
    <p:sldId id="337" r:id="rId34"/>
    <p:sldId id="335" r:id="rId35"/>
    <p:sldId id="330" r:id="rId36"/>
    <p:sldId id="331" r:id="rId37"/>
    <p:sldId id="332" r:id="rId38"/>
    <p:sldId id="276" r:id="rId39"/>
    <p:sldId id="33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CDDC"/>
    <a:srgbClr val="B7DEE8"/>
    <a:srgbClr val="31869B"/>
    <a:srgbClr val="CCC0DA"/>
    <a:srgbClr val="8064A2"/>
    <a:srgbClr val="E4DFEC"/>
    <a:srgbClr val="7E7F41"/>
    <a:srgbClr val="A6A856"/>
    <a:srgbClr val="DDD9C4"/>
    <a:srgbClr val="C4BD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17" autoAdjust="0"/>
    <p:restoredTop sz="94660"/>
  </p:normalViewPr>
  <p:slideViewPr>
    <p:cSldViewPr snapToGrid="0">
      <p:cViewPr varScale="1">
        <p:scale>
          <a:sx n="72" d="100"/>
          <a:sy n="72" d="100"/>
        </p:scale>
        <p:origin x="-1088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3284E-F16E-4D69-BD90-95E241C6D457}" type="datetimeFigureOut">
              <a:rPr lang="en-US" smtClean="0"/>
              <a:t>10/16/15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0BD94A-6B4C-4A5B-A7BA-EAEA3F6CBF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822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BD94A-6B4C-4A5B-A7BA-EAEA3F6CBF3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977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</a:t>
            </a:r>
            <a:r>
              <a:rPr lang="en-US" baseline="0" dirty="0" smtClean="0"/>
              <a:t> least he knew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BD94A-6B4C-4A5B-A7BA-EAEA3F6CBF3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247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though I knew</a:t>
            </a:r>
            <a:r>
              <a:rPr lang="en-US" baseline="0" dirty="0" smtClean="0"/>
              <a:t> what do 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BD94A-6B4C-4A5B-A7BA-EAEA3F6CBF3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4641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Listen, teach people to</a:t>
            </a:r>
            <a:r>
              <a:rPr lang="en-US" baseline="0" dirty="0" smtClean="0"/>
              <a:t> fish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BD94A-6B4C-4A5B-A7BA-EAEA3F6CBF3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460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– EM Pulse wipes out DC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BD94A-6B4C-4A5B-A7BA-EAEA3F6CBF3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48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Chaos – voice of bane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BD94A-6B4C-4A5B-A7BA-EAEA3F6CBF3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5002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BD94A-6B4C-4A5B-A7BA-EAEA3F6CBF3E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8512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BD94A-6B4C-4A5B-A7BA-EAEA3F6CBF3E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597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are big, funny</a:t>
            </a:r>
            <a:r>
              <a:rPr lang="en-US" baseline="0" dirty="0" smtClean="0"/>
              <a:t> story India Team on Size not in our run book (move to later)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BD94A-6B4C-4A5B-A7BA-EAEA3F6CBF3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790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Communicating</a:t>
            </a:r>
            <a:r>
              <a:rPr lang="en-US" baseline="0" dirty="0" smtClean="0"/>
              <a:t> Issues, Training and Drilling All get Harder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BD94A-6B4C-4A5B-A7BA-EAEA3F6CBF3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830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Old System</a:t>
            </a:r>
            <a:r>
              <a:rPr lang="en-US" baseline="0" dirty="0" smtClean="0"/>
              <a:t> Publishing System was 10 years old, nightly machine reboots, fear of queue lengths , brittle and fragile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BD94A-6B4C-4A5B-A7BA-EAEA3F6CBF3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550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Chance to fix it 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BD94A-6B4C-4A5B-A7BA-EAEA3F6CBF3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941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Even more risk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BD94A-6B4C-4A5B-A7BA-EAEA3F6CBF3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024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Funny story about deployment scale and</a:t>
            </a:r>
            <a:r>
              <a:rPr lang="en-US" baseline="0" dirty="0" smtClean="0"/>
              <a:t> </a:t>
            </a:r>
            <a:r>
              <a:rPr lang="en-US" dirty="0" smtClean="0"/>
              <a:t>support team in India run 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BD94A-6B4C-4A5B-A7BA-EAEA3F6CBF3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962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Largest single switchover I have every seen.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BD94A-6B4C-4A5B-A7BA-EAEA3F6CBF3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58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BD94A-6B4C-4A5B-A7BA-EAEA3F6CBF3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744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736D1-B715-459A-BE06-38E62708FA29}" type="datetime1">
              <a:rPr lang="en-US" smtClean="0"/>
              <a:t>10/16/15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1400" y="6474542"/>
            <a:ext cx="5029200" cy="246933"/>
          </a:xfrm>
        </p:spPr>
        <p:txBody>
          <a:bodyPr/>
          <a:lstStyle/>
          <a:p>
            <a:r>
              <a:rPr lang="en-US" smtClean="0"/>
              <a:t>Eric Passmore http://www.ericpassmore.com Twitter:ericpassmore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A4B9-C1FC-4120-A803-36A2C9DFA7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292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C9B3F-7143-423B-99C0-9ABBF6A615FD}" type="datetime1">
              <a:rPr lang="en-US" smtClean="0"/>
              <a:t>10/16/15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Passmore http://www.ericpassmore.com Twitter:ericpassmore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A4B9-C1FC-4120-A803-36A2C9DFA7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571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EBB05-4A44-427E-934A-A06A8229B6FD}" type="datetime1">
              <a:rPr lang="en-US" smtClean="0"/>
              <a:t>10/16/15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Passmore http://www.ericpassmore.com Twitter:ericpassmore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A4B9-C1FC-4120-A803-36A2C9DFA7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218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190" y="0"/>
            <a:ext cx="10043410" cy="69675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190" y="899652"/>
            <a:ext cx="11719810" cy="5383161"/>
          </a:xfrm>
        </p:spPr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85706"/>
            <a:ext cx="2743200" cy="235769"/>
          </a:xfrm>
        </p:spPr>
        <p:txBody>
          <a:bodyPr/>
          <a:lstStyle/>
          <a:p>
            <a:fld id="{631AFCB1-CFB5-4016-AEFB-60AB50CC049F}" type="datetime1">
              <a:rPr lang="en-US" smtClean="0"/>
              <a:t>10/16/15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1400" y="6485706"/>
            <a:ext cx="5029200" cy="235769"/>
          </a:xfrm>
        </p:spPr>
        <p:txBody>
          <a:bodyPr/>
          <a:lstStyle/>
          <a:p>
            <a:r>
              <a:rPr lang="en-US" dirty="0" smtClean="0"/>
              <a:t>Eric Passmore http://www.ericpassmore.com </a:t>
            </a:r>
            <a:r>
              <a:rPr lang="en-US" dirty="0" err="1" smtClean="0"/>
              <a:t>Twitter:ericpassmore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85706"/>
            <a:ext cx="2743200" cy="235769"/>
          </a:xfrm>
        </p:spPr>
        <p:txBody>
          <a:bodyPr/>
          <a:lstStyle/>
          <a:p>
            <a:fld id="{F6F2A4B9-C1FC-4120-A803-36A2C9DFA7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845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949F2-F80B-449B-ABAD-E049F38683C5}" type="datetime1">
              <a:rPr lang="en-US" smtClean="0"/>
              <a:t>10/16/15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1400" y="6474542"/>
            <a:ext cx="5029200" cy="246933"/>
          </a:xfrm>
        </p:spPr>
        <p:txBody>
          <a:bodyPr/>
          <a:lstStyle/>
          <a:p>
            <a:r>
              <a:rPr lang="en-US" smtClean="0"/>
              <a:t>Eric Passmore http://www.ericpassmore.com Twitter:ericpassmore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A4B9-C1FC-4120-A803-36A2C9DFA7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309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52F376D-68CE-4CD2-889C-BCF49246D272}" type="datetime1">
              <a:rPr lang="en-US" smtClean="0"/>
              <a:t>10/16/15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81400" y="6474542"/>
            <a:ext cx="5029200" cy="2469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Eric Passmore http://www.ericpassmore.com Twitter:ericpassmore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6F2A4B9-C1FC-4120-A803-36A2C9DFA7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732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2EBB8-A3AD-4430-A0E5-4BAFFFE96AC7}" type="datetime1">
              <a:rPr lang="en-US" smtClean="0"/>
              <a:t>10/16/15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581400" y="6474542"/>
            <a:ext cx="5029200" cy="246933"/>
          </a:xfrm>
        </p:spPr>
        <p:txBody>
          <a:bodyPr/>
          <a:lstStyle/>
          <a:p>
            <a:r>
              <a:rPr lang="en-US" smtClean="0"/>
              <a:t>Eric Passmore http://www.ericpassmore.com Twitter:ericpassmore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A4B9-C1FC-4120-A803-36A2C9DFA7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343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1F3C4-3573-4236-967F-AD6A54755997}" type="datetime1">
              <a:rPr lang="en-US" smtClean="0"/>
              <a:t>10/16/15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Passmore http://www.ericpassmore.com Twitter:ericpassmore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A4B9-C1FC-4120-A803-36A2C9DFA7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459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FD276-5AB1-4934-97AF-AD97D4821DDE}" type="datetime1">
              <a:rPr lang="en-US" smtClean="0"/>
              <a:t>10/16/15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Passmore http://www.ericpassmore.com Twitter:ericpassmore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A4B9-C1FC-4120-A803-36A2C9DFA7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27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22B71-1DAA-42AC-8256-9E72C71CF083}" type="datetime1">
              <a:rPr lang="en-US" smtClean="0"/>
              <a:t>10/16/15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Passmore http://www.ericpassmore.com Twitter:ericpassmore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A4B9-C1FC-4120-A803-36A2C9DFA7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684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C8851-3900-41F1-A467-5C16D7751803}" type="datetime1">
              <a:rPr lang="en-US" smtClean="0"/>
              <a:t>10/16/15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Passmore http://www.ericpassmore.com Twitter:ericpassmore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A4B9-C1FC-4120-A803-36A2C9DFA7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976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50000"/>
              </a:schemeClr>
            </a:gs>
            <a:gs pos="100000">
              <a:schemeClr val="tx1">
                <a:lumMod val="75000"/>
                <a:lumOff val="25000"/>
              </a:schemeClr>
            </a:gs>
            <a:gs pos="100000">
              <a:schemeClr val="bg2">
                <a:lumMod val="50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4684" y="0"/>
            <a:ext cx="9910916" cy="678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4684" y="899652"/>
            <a:ext cx="11587316" cy="5309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474542"/>
            <a:ext cx="2743200" cy="246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6A680CF3-4C4A-4099-8FEF-D757C6667D36}" type="datetime1">
              <a:rPr lang="en-US" smtClean="0"/>
              <a:t>10/16/15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74542"/>
            <a:ext cx="4114800" cy="246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Eric Passmore http://www.ericpassmore.com Twitter:ericpassmore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74542"/>
            <a:ext cx="2743200" cy="246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F6F2A4B9-C1FC-4120-A803-36A2C9DFA7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629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hyperlink" Target="http://creativecommons.org/licenses/by/4.0/" TargetMode="External"/><Relationship Id="rId5" Type="http://schemas.openxmlformats.org/officeDocument/2006/relationships/hyperlink" Target="https://www.flickr.com/photos/icesabre/2219876290/in/photolist-4oarT9-aoCCU6-5RkEBy-vzQiLS-dbWdK1-kfnz4m-7Rk1mz-dbWemu-7EL7Z7-eN41S-dbWpfV-dbWpW9-dbWeWd-dbW1nm-7Nn9Tf-bpRvzr-hGpAob-dbWhVx-EYgbK-etvEqd-7mbgsu-4cZmjj-qUXBh-dbW4YT-5bdRMn-9v2eN-g1T2oJ-bzKAFg-dbWrrH-dQVB51-4BNZQQ-dbW2XN-dbWdYk-fjjtX1-6hUzee-dbW8KV-KzD7-dbW2mB-9cQPrS-dbWsDr-2iFJj6-dbWiPa-dbWdk7-6vWT1h-dbWioc-dbWqVc-dbW64e-bxRoG1-3dYDF-dDSkvn" TargetMode="External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24293932@N00/530211480/in/photolist-NRtpf-m9PzR-afHpRP-6fwBwK-5s7AQJ-69YfqF-7mcgwa-qiQKx7-8pMunN-4TxryM-2uqNvz-4fQqpX-2uvt99-69XCV4-4qF4Qo-5aLfz4-5vspnc-5aLdDz-4wg1dA-5oHM46-6eYRV4-5kgcxX-6xaAH9-6fAM9q-8otiJY-4gk2YV-68dULy-9kw4rX-hkmMAb-Nmjdu-bvsjf6-5vbobm-5vbpjW-7udjSe-6xa8tU-9vU3N5-87pcQk-5aQyMm-hmKYV-9z9gWk-4gk2j4-88gAcM-iQ9ttS-8NNqFd-bA5ewz-fJFVeE-e35ipT-kYPo1-qwJwLC-pSkn11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reativecommons.org/licenses/by/4.0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aalto-cs/9669248935/in/photolist-fJrqQx-2J9J8G-fPMrk5-fPMr9W-uF5bB1-8PaNHU-7A1y5v-4BQ4RJ-fJrr4V-jeJE8T-pRanR8-4mnXV9-pSNcb6-qmZb99-fJHXxQ-fKQjfR-fKQiSp-fJLCuQ-fJrrgH-fJHYf9-fJHXX5-fJHXJq-fJHXC5-fJHXyU-fJrqoZ-fJHXqC-fJHXrJ-fJrqdg-fJrq6D-fJHXeY-fKQjWp-aixVsM-7VjTLs-2JATjc-9kd6eQ-eUrmgj-ouzW4m-e6uXgQ-wEZ77W-wUUFxX-9mD6Hr-6rz2kr-64qaiW-7iBL9F-dYuu7f-9zrqcj-fL7UwU-ioMHVR-ybr4h-bhrAqD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reativecommons.org/licenses/by/4.0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4.0/" TargetMode="External"/><Relationship Id="rId4" Type="http://schemas.openxmlformats.org/officeDocument/2006/relationships/hyperlink" Target="https://www.flickr.com/photos/globalx/4232574252/in/photolist-7s23S9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hyperlink" Target="https://www.flickr.com/photos/bovil/2802411346/" TargetMode="External"/><Relationship Id="rId5" Type="http://schemas.openxmlformats.org/officeDocument/2006/relationships/hyperlink" Target="https://www.flickr.com/photos/bovil/" TargetMode="External"/><Relationship Id="rId6" Type="http://schemas.openxmlformats.org/officeDocument/2006/relationships/hyperlink" Target="http://creativecommons.org/licenses/by/4.0/" TargetMode="External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hyperlink" Target="https://www.flickr.com/photos/hugovk/10651922513/in/photolist-4vwbyJ-dJgVRT-5Pgk5t-nf7NDC-poPAN7-7tuPY4-rp5d3F-auDqER-fSvte-tSAfmr-reN5nt-hegTsr-hk6Bwx-jqLbsd-dp3E1e-6hxpiq-6wRMZz-h7LLV-pU44Jg-peYbT6-tN8dhz-kLNYrp-ko8yAZ-kyVgfV-655J1P-tCBnnH-ocFeka-kyXhHE-fBDSN8-rmZ34o-8k4V2r-dDxsBi-buqaoA-9jMypG-eht7uf-kD7Br9-neJVox-nnp3N9-ioNDkA-pBFSGr-nweDme-neJTea-neJT88-neK6Dw-naXDxS-nRQ28E-pBFTZX-t7h6pi-8NK5oz-ehnofz/" TargetMode="External"/><Relationship Id="rId5" Type="http://schemas.openxmlformats.org/officeDocument/2006/relationships/hyperlink" Target="http://creativecommons.org/licenses/by/4.0/" TargetMode="External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jaypeg/4299465695/in/photolist-7xVTmT-6BCxHD-6yaLhs-7fEKmb-3fDPpg-bFLoSH-8JPEwm-4LUPqp-bbqqTR-aZ6ELi-54hccG-nCYpyN-9vhrCt-oJP9hr-cW4J8N-qgJf96-6Pc9WT-nXf1A6-a9mfs4-dx9XSm-4ohTRE-nVnXYQ-8yGsQV-31NTD8-7onR73-d5Mmnb-7oiwxu-nXf1Ep-6J8w7U-99WnKp-81VLvy-9rqzx-6H3mvX-7HbXY4-81SBZk-7zgPjY-7zgPfS-7zgPpf-7HfSiA-qxEjW4-7HfSp9-ohdS77-97eb9R-81SBTD-81VLnb-7oiwSQ-7oeCka-7oeEf4-78wJMB-dAroj6" TargetMode="External"/><Relationship Id="rId4" Type="http://schemas.openxmlformats.org/officeDocument/2006/relationships/hyperlink" Target="https://www.flickr.com/photos/jaypeg/" TargetMode="External"/><Relationship Id="rId5" Type="http://schemas.openxmlformats.org/officeDocument/2006/relationships/hyperlink" Target="http://creativecommons.org/licenses/by/4.0/" TargetMode="External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4" Type="http://schemas.openxmlformats.org/officeDocument/2006/relationships/hyperlink" Target="https://www.flickr.com/photos/jeffpro/6167125536/in/photolist-aoY8yC-8UEAhr-9tN79x-bYeX-7ys8Yp-9chSab-95qSnA-6vm9gR-8TENS6-bwecmZ-bwearH-bwe8CM-bwe7ac-bwe5si-bwdWak-8TXaNm-bwdSLM-bwdNCP-bwe1mz-bwdYXT-bwdMjT-bwdPUZ-8MmJkq-bwdTNn-bwdRmn-bwdXA4-btN38p-bwdV1t-jt2BuJ-9vXM7e-3fGHn-9nXtuv-5CLugM-6NoqbR-6yKuQ4-3peUj-bnM81J-7Ksq8u-7PFvKL-iEeDUG-2TwR13-2TwQZw-2TwQYL-2TwQZ3-2TwQZf-2TwQZU-6fbcL8-nmdtuB-7Sczuf-dpb3bg" TargetMode="External"/><Relationship Id="rId5" Type="http://schemas.openxmlformats.org/officeDocument/2006/relationships/hyperlink" Target="http://creativecommons.org/licenses/by/4.0/" TargetMode="External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aspexdesign/6869562722/in/photolist-bt3iEA-bt3wGm-bFX26k-bt3fz7-bt3gbL-bt3amu-bFXmwv-bt3qh3-bFX3Ne-bt3buh-bFX8ke-bt3bb1-bFXegk-bFX3Fp-bFXbgK-bFX44B-bt3jbq-bt3bN7-bt3qqb-bFXjne-bt3rn3-bt3d2Q-bt3g5N-bt3du1-bFXby4-bt3dmu-bFXdiv-bFX1Xv-bFXpPa-bt3ztd-bt3jyN-bFXm2P-bFXoVZ-bt3yfJ-bt3hAY-bt3fcE-bFX5ED-bt3nH3-bFWZyr-bFXnkg-bFXkzR-bt3vRW-bFXktt-bFXreT-bFXirP-bFX4wn-bFXeNZ-bt3zkC-p62vU6-kqzAgi" TargetMode="External"/><Relationship Id="rId4" Type="http://schemas.openxmlformats.org/officeDocument/2006/relationships/hyperlink" Target="https://www.flickr.com/photos/aspexdesign/" TargetMode="External"/><Relationship Id="rId5" Type="http://schemas.openxmlformats.org/officeDocument/2006/relationships/hyperlink" Target="http://creativecommons.org/licenses/by/4.0/" TargetMode="External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fortbraggnc/" TargetMode="External"/><Relationship Id="rId4" Type="http://schemas.openxmlformats.org/officeDocument/2006/relationships/hyperlink" Target="http://creativecommons.org/licenses/by/4.0/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lickr.com/photos/fortbraggnc/16637451356/in/photolist-qQKipK-5w6CjJ-dqK37m-5w2i7p-9fFnGx-7LSbVo-9k7uWV-yneLtg-r6VJaW-rmchD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review.msn.com/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://preview.msn.com/en-us/sports" TargetMode="External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vuhung/14565350736/in/photolist-oc6ejQ-byKivJ-bMQTXe-byWdTL-byKg1S-byH5Yb-pSrX3W-rsMPyJ-8TuxN9-vaABby-ecXQD7-nrHtF6-bMCVut-bMCV8F-bMCcva-byHwsY-kEnk1D-bMCdhD-byLfPu-byH6xA-bME32z-byKn6C-byKgww-byKiTC-byH71G-byKnuf-byH7yy-bMDZ5c-bMBKFR-byKnnA-byKg7Q-byKgrf-bMDW9M-byKi8d-byKijq-7Naigo-9J6MCo-9ftjw3-bu55tR-byHyg5-bMDzUM-byJUK7-nJy1L5-q8gp1f-eiC5pG-92h1yk-4MCNfE-bMQt9D-6fkB6Q-nnGct2" TargetMode="External"/><Relationship Id="rId4" Type="http://schemas.openxmlformats.org/officeDocument/2006/relationships/hyperlink" Target="https://www.flickr.com/photos/vuhung/" TargetMode="External"/><Relationship Id="rId5" Type="http://schemas.openxmlformats.org/officeDocument/2006/relationships/hyperlink" Target="http://creativecommons.org/licenses/by/4.0/" TargetMode="External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4.0/" TargetMode="External"/><Relationship Id="rId4" Type="http://schemas.openxmlformats.org/officeDocument/2006/relationships/image" Target="../media/image5.png"/><Relationship Id="rId5" Type="http://schemas.openxmlformats.org/officeDocument/2006/relationships/hyperlink" Target="https://www.flickr.com/photos/o_0/9399458423/in/photolist-fjAFvZ-cKXS4m-dSR61r-gcmkRG-2rTMSj-71Mi9e-5CFdxU-gjTRWM-nAmKs-5Br8Zn-5Bvqdd-5BcFx-dJ237-gjTvp7-4Etrf3-tztCL-4EpbE6-4EtpyW-dFU78D-2iqRg-do3Wmv-b8kKZn-4bSXxT-5sk4iV-7BqAk4-q3x51o-qXgUy1-rdjQ-cSexqA-8EX8Yx-2ffmB-ghoNU5-5EKZGQ-5EKZrJ-bypk31-icKES-8zSFHX-68wASc-r28b2Q-6bJuk7-Kep8T-L8bZz-5fkeTq-qL7quG-4MSwTy-6DyG2Y-5bfR-4MNnaH-bF3UPv-qGAqqy" TargetMode="External"/><Relationship Id="rId6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4.0/" TargetMode="External"/><Relationship Id="rId4" Type="http://schemas.openxmlformats.org/officeDocument/2006/relationships/hyperlink" Target="https://www.flickr.com/photos/aloha75/4605051691/in/photolist-81W6qX-7dkiho-7dQPTb-9midWr-a4EF8d-a4EFNL-a4EJ2A-nafai8-nD91M-nD9Kr-nD9bQ-nD9NR-nD9nW-nD9Ap-5DYvNy-nDa1d-nfUp7N-5DUeUT-6LqRQf-nD8KT-nDac5-4VsE8X-nD9sa-nDa64-nD8TL-mqyBqB-6LmGjz-nD9UY-nD9wz-nD9Ei-nD9hp-5DYvZw-a4BRU4-woSnqu-w9G21P-vuaKUE-mqArvw-vujfd6-w9zqJq-mqzg26-w9G1XT-wrbTRk-w9G1Fk-mqAscw-w9z6LU-w9z6Sf-mqyBNk-wqvqNh-mqArFb-eVfzRT" TargetMode="External"/><Relationship Id="rId5" Type="http://schemas.openxmlformats.org/officeDocument/2006/relationships/hyperlink" Target="https://www.flickr.com/photos/aloha75/" TargetMode="External"/><Relationship Id="rId6" Type="http://schemas.openxmlformats.org/officeDocument/2006/relationships/image" Target="../media/image5.png"/><Relationship Id="rId7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76 Point Checklist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Story of How We Applied Techniques from Medicine and Aviation to Migrate MSN to the Cloud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Eric Passmore http://www.ericpassmore.com </a:t>
            </a:r>
            <a:r>
              <a:rPr lang="en-US" dirty="0" err="1" smtClean="0"/>
              <a:t>Twitter:ericpassmore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A4B9-C1FC-4120-A803-36A2C9DFA73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420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Technology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266" y="1981479"/>
            <a:ext cx="10107804" cy="344696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Lots of opportunity</a:t>
            </a:r>
          </a:p>
          <a:p>
            <a:pPr marL="0" indent="0" algn="ctr">
              <a:buNone/>
            </a:pPr>
            <a:r>
              <a:rPr lang="en-US" sz="4000" dirty="0" smtClean="0"/>
              <a:t>Lots of risk </a:t>
            </a:r>
            <a:endParaRPr lang="en-US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Passmore http://www.ericpassmore.com Twitter:ericpassmore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A4B9-C1FC-4120-A803-36A2C9DFA73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483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Lots of Risk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0698" y="2315406"/>
            <a:ext cx="11720512" cy="4237048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</a:effec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72190" y="899653"/>
            <a:ext cx="11719810" cy="111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Entirely new “global” cloud with 4 datacenters</a:t>
            </a:r>
          </a:p>
          <a:p>
            <a:r>
              <a:rPr lang="en-US" dirty="0" smtClean="0"/>
              <a:t>New operating procedures for failure and recovery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Passmore http://www.ericpassmore.com Twitter:ericpassmore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A4B9-C1FC-4120-A803-36A2C9DFA73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822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Risk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System visibility required all new services built from the ground up</a:t>
            </a:r>
          </a:p>
          <a:p>
            <a:pPr lvl="1"/>
            <a:r>
              <a:rPr lang="en-US" dirty="0" smtClean="0"/>
              <a:t>Co-developed new operational telemetry pipeline </a:t>
            </a:r>
            <a:endParaRPr lang="en-US" dirty="0"/>
          </a:p>
          <a:p>
            <a:pPr lvl="1"/>
            <a:r>
              <a:rPr lang="en-US" dirty="0" smtClean="0"/>
              <a:t>Utilized </a:t>
            </a:r>
            <a:r>
              <a:rPr lang="en-US" dirty="0" err="1" smtClean="0"/>
              <a:t>ElasticSearch</a:t>
            </a:r>
            <a:r>
              <a:rPr lang="en-US" dirty="0" smtClean="0"/>
              <a:t> and </a:t>
            </a:r>
            <a:r>
              <a:rPr lang="en-US" dirty="0" err="1" smtClean="0"/>
              <a:t>Kibana</a:t>
            </a:r>
            <a:r>
              <a:rPr lang="en-US" dirty="0" smtClean="0"/>
              <a:t> for diagnostic logs </a:t>
            </a:r>
          </a:p>
          <a:p>
            <a:pPr lvl="1"/>
            <a:r>
              <a:rPr lang="en-US" dirty="0" smtClean="0"/>
              <a:t>New dashboards, graphs, monitoring and alerting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788" y="2596460"/>
            <a:ext cx="5389808" cy="3974983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72190" y="6368018"/>
            <a:ext cx="10394462" cy="40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-2380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inherit"/>
                <a:hlinkClick r:id="rId4"/>
              </a:rPr>
              <a:t> 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inherit"/>
              </a:rPr>
              <a:t>                                    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work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inherit"/>
                <a:hlinkClick r:id="rId5"/>
              </a:rPr>
              <a:t>Risk by Thomas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inherit"/>
              </a:rPr>
              <a:t>is licensed under a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inherit"/>
                <a:hlinkClick r:id="rId4"/>
              </a:rPr>
              <a:t>Creative Commons Attribution 4.0 International License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inherit"/>
              </a:rPr>
              <a:t>.</a:t>
            </a:r>
          </a:p>
        </p:txBody>
      </p:sp>
      <p:pic>
        <p:nvPicPr>
          <p:cNvPr id="6" name="Picture 2" descr="Creative Commons License">
            <a:hlinkClick r:id="rId4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881175" y="6330671"/>
            <a:ext cx="649654" cy="17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A4B9-C1FC-4120-A803-36A2C9DFA73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661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At Scale Risks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190" y="899653"/>
            <a:ext cx="10429776" cy="2004534"/>
          </a:xfrm>
        </p:spPr>
        <p:txBody>
          <a:bodyPr/>
          <a:lstStyle/>
          <a:p>
            <a:r>
              <a:rPr lang="en-US" dirty="0"/>
              <a:t>Scale required new pieces of infrastructure</a:t>
            </a:r>
          </a:p>
          <a:p>
            <a:pPr lvl="1"/>
            <a:r>
              <a:rPr lang="en-US" dirty="0"/>
              <a:t>Storage Service aggregating and </a:t>
            </a:r>
            <a:r>
              <a:rPr lang="en-US" dirty="0" err="1"/>
              <a:t>sharding</a:t>
            </a:r>
            <a:r>
              <a:rPr lang="en-US" dirty="0"/>
              <a:t> across 45 storage accounts</a:t>
            </a:r>
          </a:p>
          <a:p>
            <a:pPr lvl="1"/>
            <a:r>
              <a:rPr lang="en-US" dirty="0"/>
              <a:t>Document </a:t>
            </a:r>
            <a:r>
              <a:rPr lang="en-US" dirty="0" smtClean="0"/>
              <a:t>cache </a:t>
            </a:r>
            <a:r>
              <a:rPr lang="en-US" dirty="0"/>
              <a:t>build from the ground up</a:t>
            </a:r>
          </a:p>
          <a:p>
            <a:pPr lvl="1"/>
            <a:r>
              <a:rPr lang="en-US" dirty="0"/>
              <a:t>New global topology with 4 datacenters and network of edge nodes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72189" y="6368018"/>
            <a:ext cx="10981377" cy="40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-2380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inherit"/>
                <a:hlinkClick r:id="rId2"/>
              </a:rPr>
              <a:t> 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inherit"/>
              </a:rPr>
              <a:t>                                    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work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inherit"/>
                <a:hlinkClick r:id="rId3"/>
              </a:rPr>
              <a:t>RISK AWR WC T7L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inherit"/>
                <a:hlinkClick r:id="rId3"/>
              </a:rPr>
              <a:t>LosAngeles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inherit"/>
                <a:hlinkClick r:id="rId3"/>
              </a:rPr>
              <a:t> Graffiti Art by A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inherit"/>
                <a:hlinkClick r:id="rId3"/>
              </a:rPr>
              <a:t>Syn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inherit"/>
              </a:rPr>
              <a:t> is licensed under a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inherit"/>
                <a:hlinkClick r:id="rId2"/>
              </a:rPr>
              <a:t>Creative Commons Attribution 4.0 International License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inherit"/>
              </a:rPr>
              <a:t>.</a:t>
            </a:r>
          </a:p>
        </p:txBody>
      </p:sp>
      <p:pic>
        <p:nvPicPr>
          <p:cNvPr id="6" name="Picture 2" descr="Creative Commons License">
            <a:hlinkClick r:id="rId2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881175" y="6330671"/>
            <a:ext cx="649654" cy="17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A4B9-C1FC-4120-A803-36A2C9DFA730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907" y="2646845"/>
            <a:ext cx="4936666" cy="370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10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From New Processes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new ways of doing things </a:t>
            </a:r>
          </a:p>
          <a:p>
            <a:pPr lvl="1"/>
            <a:r>
              <a:rPr lang="en-US" dirty="0"/>
              <a:t>New deployment processes </a:t>
            </a:r>
          </a:p>
          <a:p>
            <a:pPr lvl="1"/>
            <a:r>
              <a:rPr lang="en-US" dirty="0"/>
              <a:t>Coordination across new teams </a:t>
            </a:r>
          </a:p>
          <a:p>
            <a:pPr lvl="1"/>
            <a:r>
              <a:rPr lang="en-US" dirty="0"/>
              <a:t>Brand new set of tools </a:t>
            </a:r>
          </a:p>
          <a:p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72190" y="6046888"/>
            <a:ext cx="10394462" cy="40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-2380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inherit"/>
                <a:hlinkClick r:id="rId2"/>
              </a:rPr>
              <a:t> 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inherit"/>
              </a:rPr>
              <a:t>                                    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work </a:t>
            </a:r>
            <a:r>
              <a:rPr lang="en-US" altLang="en-US" sz="1400" dirty="0" smtClean="0">
                <a:latin typeface="Arial" panose="020B0604020202020204" pitchFamily="34" charset="0"/>
                <a:hlinkClick r:id="rId3"/>
              </a:rPr>
              <a:t>Creative Teamwork by Creative Sustainability</a:t>
            </a:r>
            <a:r>
              <a:rPr lang="en-US" altLang="en-US" sz="1400" dirty="0" smtClean="0"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inherit"/>
              </a:rPr>
              <a:t>is licensed under a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inherit"/>
                <a:hlinkClick r:id="rId2"/>
              </a:rPr>
              <a:t>Creative Commons Attribution 4.0 International License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inherit"/>
              </a:rPr>
              <a:t>.</a:t>
            </a:r>
          </a:p>
        </p:txBody>
      </p:sp>
      <p:pic>
        <p:nvPicPr>
          <p:cNvPr id="5" name="Picture 2" descr="Creative Commons License">
            <a:hlinkClick r:id="rId2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9186042" y="6544207"/>
            <a:ext cx="649654" cy="17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Eric Passmore http://www.ericpassmore.com </a:t>
            </a:r>
            <a:r>
              <a:rPr lang="en-US" dirty="0" err="1" smtClean="0"/>
              <a:t>Twitter:ericpassmore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A4B9-C1FC-4120-A803-36A2C9DFA730}" type="slidenum">
              <a:rPr lang="en-US" smtClean="0"/>
              <a:t>14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439" y="2410477"/>
            <a:ext cx="5440669" cy="3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251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Then it gets crazier.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not make this up if you tried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Passmore http://www.ericpassmore.com Twitter:ericpassmore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A4B9-C1FC-4120-A803-36A2C9DFA73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672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Launch All At Once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4314" y="2683377"/>
            <a:ext cx="10455534" cy="2108242"/>
          </a:xfrm>
        </p:spPr>
        <p:txBody>
          <a:bodyPr/>
          <a:lstStyle/>
          <a:p>
            <a:r>
              <a:rPr lang="en-US" dirty="0" smtClean="0"/>
              <a:t>Decision to flip all traffic over on a single day</a:t>
            </a:r>
          </a:p>
          <a:p>
            <a:r>
              <a:rPr lang="en-US" dirty="0" smtClean="0"/>
              <a:t>All regions, all markets, all users</a:t>
            </a:r>
          </a:p>
          <a:p>
            <a:r>
              <a:rPr lang="en-US" dirty="0" smtClean="0"/>
              <a:t>Billions of page views</a:t>
            </a:r>
          </a:p>
          <a:p>
            <a:r>
              <a:rPr lang="en-US" dirty="0" smtClean="0"/>
              <a:t>200 Million users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Passmore http://www.ericpassmore.com Twitter:ericpassmore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A4B9-C1FC-4120-A803-36A2C9DFA73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15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8331" y="2561027"/>
            <a:ext cx="10970689" cy="1920821"/>
          </a:xfrm>
        </p:spPr>
        <p:txBody>
          <a:bodyPr/>
          <a:lstStyle/>
          <a:p>
            <a:r>
              <a:rPr lang="en-US" dirty="0" smtClean="0"/>
              <a:t>Decided to flight 10 percent of traffic for 1 month</a:t>
            </a:r>
          </a:p>
          <a:p>
            <a:r>
              <a:rPr lang="en-US" dirty="0" smtClean="0"/>
              <a:t>Other 90 percent still switched over in one day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Passmore http://www.ericpassmore.com Twitter:ericpassmore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A4B9-C1FC-4120-A803-36A2C9DFA73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535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Failure Not An Option</a:t>
            </a:r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72190" y="6050838"/>
            <a:ext cx="10394462" cy="40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-23805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ctr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inherit"/>
                <a:hlinkClick r:id="rId3"/>
              </a:rPr>
              <a:t> 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inherit"/>
              </a:rPr>
              <a:t>                                    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Failure is not an option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400" dirty="0" smtClean="0">
                <a:hlinkClick r:id="rId4"/>
              </a:rPr>
              <a:t>Global X</a:t>
            </a:r>
            <a:r>
              <a:rPr lang="en-US" sz="1400" dirty="0" smtClean="0"/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by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inherit"/>
              </a:rPr>
              <a:t>is licensed under a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inherit"/>
                <a:hlinkClick r:id="rId3"/>
              </a:rPr>
              <a:t>Creative Commons Attribution 4.0 International License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inherit"/>
              </a:rPr>
              <a:t>.</a:t>
            </a:r>
          </a:p>
        </p:txBody>
      </p:sp>
      <p:pic>
        <p:nvPicPr>
          <p:cNvPr id="5" name="Picture 2" descr="Creative Commons License">
            <a:hlinkClick r:id="rId3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8610600" y="6266605"/>
            <a:ext cx="649654" cy="17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Passmore http://www.ericpassmore.com Twitter:ericpassmore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A4B9-C1FC-4120-A803-36A2C9DFA730}" type="slidenum">
              <a:rPr lang="en-US" smtClean="0"/>
              <a:t>18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042" y="724777"/>
            <a:ext cx="4095644" cy="547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17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though I knew what to do.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was very wrong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Passmore http://www.ericpassmore.com Twitter:ericpassmore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A4B9-C1FC-4120-A803-36A2C9DFA73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822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Story Starts with a Business that wants to grow and thrive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2013 started work on a new vision of the MSN Portal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Passmore http://www.ericpassmore.com Twitter:ericpassmore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A4B9-C1FC-4120-A803-36A2C9DFA73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266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My First Goat Rodeo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000" y="1044492"/>
            <a:ext cx="7020689" cy="5133724"/>
          </a:xfrm>
        </p:spPr>
      </p:pic>
      <p:sp>
        <p:nvSpPr>
          <p:cNvPr id="7" name="Rectangle 6"/>
          <p:cNvSpPr/>
          <p:nvPr/>
        </p:nvSpPr>
        <p:spPr>
          <a:xfrm>
            <a:off x="477252" y="6177929"/>
            <a:ext cx="112374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 dirty="0">
                <a:latin typeface="Arial" panose="020B0604020202020204" pitchFamily="34" charset="0"/>
              </a:rPr>
              <a:t>This </a:t>
            </a:r>
            <a:r>
              <a:rPr lang="en-US" altLang="en-US" sz="1400" dirty="0">
                <a:latin typeface="Arial" panose="020B0604020202020204" pitchFamily="34" charset="0"/>
                <a:hlinkClick r:id="rId4"/>
              </a:rPr>
              <a:t>work</a:t>
            </a:r>
            <a:r>
              <a:rPr lang="en-US" altLang="en-US" sz="1400" dirty="0">
                <a:latin typeface="Arial" panose="020B0604020202020204" pitchFamily="34" charset="0"/>
              </a:rPr>
              <a:t> by </a:t>
            </a:r>
            <a:r>
              <a:rPr lang="en-US" altLang="en-US" sz="1400" dirty="0" smtClean="0">
                <a:latin typeface="Arial" panose="020B0604020202020204" pitchFamily="34" charset="0"/>
                <a:hlinkClick r:id="rId5"/>
              </a:rPr>
              <a:t>Andrew Trembley </a:t>
            </a:r>
            <a:r>
              <a:rPr lang="en-US" altLang="en-US" sz="1400" dirty="0" smtClean="0">
                <a:latin typeface="Arial" panose="020B0604020202020204" pitchFamily="34" charset="0"/>
                <a:ea typeface="inherit"/>
              </a:rPr>
              <a:t>is </a:t>
            </a:r>
            <a:r>
              <a:rPr lang="en-US" altLang="en-US" sz="1400" dirty="0">
                <a:latin typeface="Arial" panose="020B0604020202020204" pitchFamily="34" charset="0"/>
                <a:ea typeface="inherit"/>
              </a:rPr>
              <a:t>licensed under a </a:t>
            </a:r>
            <a:r>
              <a:rPr lang="en-US" altLang="en-US" sz="1400" dirty="0">
                <a:latin typeface="Arial" panose="020B0604020202020204" pitchFamily="34" charset="0"/>
                <a:ea typeface="inherit"/>
                <a:hlinkClick r:id="rId6"/>
              </a:rPr>
              <a:t>Creative Commons Attribution 4.0 International License</a:t>
            </a:r>
            <a:endParaRPr lang="en-US" sz="1400" dirty="0"/>
          </a:p>
        </p:txBody>
      </p:sp>
      <p:pic>
        <p:nvPicPr>
          <p:cNvPr id="8" name="Picture 2" descr="Creative Commons License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9332546" y="6308438"/>
            <a:ext cx="649654" cy="17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Passmore http://www.ericpassmore.com Twitter:ericpassmore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A4B9-C1FC-4120-A803-36A2C9DFA73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088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845" y="2251933"/>
            <a:ext cx="8742644" cy="1849987"/>
          </a:xfrm>
        </p:spPr>
        <p:txBody>
          <a:bodyPr>
            <a:normAutofit/>
          </a:bodyPr>
          <a:lstStyle/>
          <a:p>
            <a:r>
              <a:rPr lang="en-US" dirty="0" smtClean="0"/>
              <a:t>Document First Level Dependencies</a:t>
            </a:r>
          </a:p>
          <a:p>
            <a:r>
              <a:rPr lang="en-US" dirty="0" smtClean="0"/>
              <a:t>Do Failure Mode Analysis</a:t>
            </a:r>
            <a:endParaRPr lang="en-US" dirty="0"/>
          </a:p>
          <a:p>
            <a:r>
              <a:rPr lang="en-US" dirty="0" smtClean="0"/>
              <a:t>Create a Health Model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283" y="0"/>
            <a:ext cx="3857625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2190" y="6177929"/>
            <a:ext cx="112374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 dirty="0">
                <a:latin typeface="Arial" panose="020B0604020202020204" pitchFamily="34" charset="0"/>
                <a:hlinkClick r:id="rId4"/>
              </a:rPr>
              <a:t>This work by </a:t>
            </a:r>
            <a:r>
              <a:rPr lang="en-US" altLang="en-US" sz="1400" dirty="0" err="1" smtClean="0">
                <a:latin typeface="Arial" panose="020B0604020202020204" pitchFamily="34" charset="0"/>
                <a:hlinkClick r:id="rId4"/>
              </a:rPr>
              <a:t>Hugovk</a:t>
            </a:r>
            <a:r>
              <a:rPr lang="en-US" altLang="en-US" sz="1400" dirty="0" smtClean="0">
                <a:latin typeface="Arial" panose="020B0604020202020204" pitchFamily="34" charset="0"/>
                <a:hlinkClick r:id="rId4"/>
              </a:rPr>
              <a:t> </a:t>
            </a:r>
            <a:r>
              <a:rPr lang="en-US" altLang="en-US" sz="1400" dirty="0" smtClean="0">
                <a:latin typeface="Arial" panose="020B0604020202020204" pitchFamily="34" charset="0"/>
                <a:ea typeface="inherit"/>
              </a:rPr>
              <a:t>is </a:t>
            </a:r>
            <a:r>
              <a:rPr lang="en-US" altLang="en-US" sz="1400" dirty="0">
                <a:latin typeface="Arial" panose="020B0604020202020204" pitchFamily="34" charset="0"/>
                <a:ea typeface="inherit"/>
              </a:rPr>
              <a:t>licensed under a </a:t>
            </a:r>
            <a:r>
              <a:rPr lang="en-US" altLang="en-US" sz="1400" dirty="0">
                <a:latin typeface="Arial" panose="020B0604020202020204" pitchFamily="34" charset="0"/>
                <a:ea typeface="inherit"/>
                <a:hlinkClick r:id="rId5"/>
              </a:rPr>
              <a:t>Creative Commons Attribution 4.0 International License</a:t>
            </a:r>
            <a:endParaRPr lang="en-US" sz="1400" dirty="0"/>
          </a:p>
        </p:txBody>
      </p:sp>
      <p:pic>
        <p:nvPicPr>
          <p:cNvPr id="6" name="Picture 2" descr="Creative Commons License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9252851" y="6272199"/>
            <a:ext cx="649654" cy="17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Passmore http://www.ericpassmore.com Twitter:ericpassmore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A4B9-C1FC-4120-A803-36A2C9DFA73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064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Level Dependency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190" y="970491"/>
            <a:ext cx="6945647" cy="4389120"/>
          </a:xfrm>
        </p:spPr>
        <p:txBody>
          <a:bodyPr/>
          <a:lstStyle/>
          <a:p>
            <a:r>
              <a:rPr lang="en-US" dirty="0" smtClean="0"/>
              <a:t>The systems you call directly</a:t>
            </a:r>
          </a:p>
          <a:p>
            <a:r>
              <a:rPr lang="en-US" dirty="0" smtClean="0"/>
              <a:t>Often managed by </a:t>
            </a:r>
            <a:r>
              <a:rPr lang="en-US" dirty="0" smtClean="0"/>
              <a:t>other teams</a:t>
            </a:r>
          </a:p>
          <a:p>
            <a:r>
              <a:rPr lang="en-US" dirty="0" smtClean="0"/>
              <a:t>A clear boundary deserving of tests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Passmore http://www.ericpassmore.com Twitter:ericpassmore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A4B9-C1FC-4120-A803-36A2C9DFA730}" type="slidenum">
              <a:rPr lang="en-US" smtClean="0"/>
              <a:t>22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53" r="17003"/>
          <a:stretch/>
        </p:blipFill>
        <p:spPr>
          <a:xfrm>
            <a:off x="7800391" y="970490"/>
            <a:ext cx="3256385" cy="438912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77252" y="6177929"/>
            <a:ext cx="112374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 dirty="0" err="1" smtClean="0">
                <a:latin typeface="Arial" panose="020B0604020202020204" pitchFamily="34" charset="0"/>
                <a:hlinkClick r:id="rId3"/>
              </a:rPr>
              <a:t>Clearout</a:t>
            </a:r>
            <a:r>
              <a:rPr lang="en-US" altLang="en-US" sz="1400" dirty="0" smtClean="0">
                <a:latin typeface="Arial" panose="020B0604020202020204" pitchFamily="34" charset="0"/>
              </a:rPr>
              <a:t> by </a:t>
            </a:r>
            <a:r>
              <a:rPr lang="en-US" altLang="en-US" sz="1400" dirty="0" err="1" smtClean="0">
                <a:latin typeface="Arial" panose="020B0604020202020204" pitchFamily="34" charset="0"/>
                <a:hlinkClick r:id="rId4"/>
              </a:rPr>
              <a:t>Jaypeg</a:t>
            </a:r>
            <a:r>
              <a:rPr lang="en-US" altLang="en-US" sz="1400" dirty="0" smtClean="0">
                <a:latin typeface="Arial" panose="020B0604020202020204" pitchFamily="34" charset="0"/>
              </a:rPr>
              <a:t> </a:t>
            </a:r>
            <a:r>
              <a:rPr lang="en-US" altLang="en-US" sz="1400" dirty="0" smtClean="0">
                <a:latin typeface="Arial" panose="020B0604020202020204" pitchFamily="34" charset="0"/>
                <a:ea typeface="inherit"/>
              </a:rPr>
              <a:t>is </a:t>
            </a:r>
            <a:r>
              <a:rPr lang="en-US" altLang="en-US" sz="1400" dirty="0">
                <a:latin typeface="Arial" panose="020B0604020202020204" pitchFamily="34" charset="0"/>
                <a:ea typeface="inherit"/>
              </a:rPr>
              <a:t>licensed under a </a:t>
            </a:r>
            <a:r>
              <a:rPr lang="en-US" altLang="en-US" sz="1400" dirty="0">
                <a:latin typeface="Arial" panose="020B0604020202020204" pitchFamily="34" charset="0"/>
                <a:ea typeface="inherit"/>
                <a:hlinkClick r:id="rId5"/>
              </a:rPr>
              <a:t>Creative Commons Attribution 4.0 International License</a:t>
            </a:r>
            <a:endParaRPr lang="en-US" sz="1400" dirty="0"/>
          </a:p>
        </p:txBody>
      </p:sp>
      <p:pic>
        <p:nvPicPr>
          <p:cNvPr id="10" name="Picture 2" descr="Creative Commons License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9332546" y="6308438"/>
            <a:ext cx="649654" cy="17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H="1">
            <a:off x="9191134" y="1442301"/>
            <a:ext cx="650450" cy="1885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326144" y="2262433"/>
            <a:ext cx="3403077" cy="1112363"/>
          </a:xfrm>
          <a:prstGeom prst="straightConnector1">
            <a:avLst/>
          </a:prstGeom>
          <a:ln w="38100" cap="flat" cmpd="sng" algn="ctr">
            <a:solidFill>
              <a:srgbClr val="92CDDC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32740" y="3165050"/>
            <a:ext cx="1461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2CDDC"/>
                </a:solidFill>
              </a:rPr>
              <a:t>First Level Dependency</a:t>
            </a:r>
            <a:endParaRPr lang="en-US" dirty="0">
              <a:solidFill>
                <a:srgbClr val="92CDDC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41584" y="1257635"/>
            <a:ext cx="1998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Your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892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Dependencies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u="sng" dirty="0" smtClean="0"/>
              <a:t>The Work</a:t>
            </a:r>
            <a:endParaRPr lang="en-US" sz="32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Inventory 1</a:t>
            </a:r>
            <a:r>
              <a:rPr lang="en-US" baseline="30000" dirty="0" smtClean="0"/>
              <a:t>st</a:t>
            </a:r>
            <a:r>
              <a:rPr lang="en-US" dirty="0" smtClean="0"/>
              <a:t> level downstream services</a:t>
            </a:r>
          </a:p>
          <a:p>
            <a:r>
              <a:rPr lang="en-US" dirty="0" smtClean="0"/>
              <a:t>Ensure services have an SLA</a:t>
            </a:r>
          </a:p>
          <a:p>
            <a:r>
              <a:rPr lang="en-US" dirty="0" smtClean="0"/>
              <a:t>Create high level architecture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200" u="sng" dirty="0" smtClean="0"/>
              <a:t>Why It Failed</a:t>
            </a:r>
            <a:endParaRPr lang="en-US" sz="3200" u="sng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Too busy with tight timeline</a:t>
            </a:r>
          </a:p>
          <a:p>
            <a:r>
              <a:rPr lang="en-US" dirty="0" smtClean="0"/>
              <a:t>Seen as extra homework</a:t>
            </a:r>
            <a:endParaRPr lang="en-US" dirty="0"/>
          </a:p>
          <a:p>
            <a:r>
              <a:rPr lang="en-US" dirty="0" smtClean="0"/>
              <a:t>Teams did not know how the information would be used</a:t>
            </a:r>
          </a:p>
          <a:p>
            <a:r>
              <a:rPr lang="en-US" dirty="0" smtClean="0"/>
              <a:t>Lack of Trust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Passmore http://www.ericpassmore.com Twitter:ericpassmore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A4B9-C1FC-4120-A803-36A2C9DFA73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924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Failure Mode Analysis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u="sng" dirty="0" smtClean="0"/>
              <a:t>The Work</a:t>
            </a:r>
            <a:endParaRPr lang="en-US" sz="32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Brainstorm </a:t>
            </a:r>
            <a:r>
              <a:rPr lang="en-US" dirty="0"/>
              <a:t>failures</a:t>
            </a:r>
          </a:p>
          <a:p>
            <a:r>
              <a:rPr lang="en-US" dirty="0"/>
              <a:t>Score each </a:t>
            </a:r>
            <a:r>
              <a:rPr lang="en-US" dirty="0" smtClean="0"/>
              <a:t>failure</a:t>
            </a:r>
            <a:endParaRPr lang="en-US" dirty="0"/>
          </a:p>
          <a:p>
            <a:pPr lvl="1"/>
            <a:r>
              <a:rPr lang="en-US" dirty="0"/>
              <a:t>Score for impact the bigger the impact the larger the score</a:t>
            </a:r>
          </a:p>
          <a:p>
            <a:pPr lvl="1"/>
            <a:r>
              <a:rPr lang="en-US" dirty="0"/>
              <a:t>Score each failure for frequency the more frequent the larger the score</a:t>
            </a:r>
          </a:p>
          <a:p>
            <a:r>
              <a:rPr lang="en-US" dirty="0"/>
              <a:t>Multiple impact and </a:t>
            </a:r>
            <a:r>
              <a:rPr lang="en-US" dirty="0" smtClean="0"/>
              <a:t>frequency</a:t>
            </a:r>
          </a:p>
          <a:p>
            <a:r>
              <a:rPr lang="en-US" dirty="0"/>
              <a:t>S</a:t>
            </a:r>
            <a:r>
              <a:rPr lang="en-US" dirty="0" smtClean="0"/>
              <a:t>ort </a:t>
            </a:r>
            <a:r>
              <a:rPr lang="en-US" dirty="0"/>
              <a:t>the list of failure by score.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200" u="sng" dirty="0" smtClean="0"/>
              <a:t>Why It Failed</a:t>
            </a:r>
            <a:endParaRPr lang="en-US" sz="3200" u="sng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Too tedious, torturous</a:t>
            </a:r>
          </a:p>
          <a:p>
            <a:r>
              <a:rPr lang="en-US" dirty="0"/>
              <a:t>Tendency to focus on very rare and impactful </a:t>
            </a:r>
            <a:r>
              <a:rPr lang="en-US" dirty="0" smtClean="0"/>
              <a:t>events</a:t>
            </a:r>
          </a:p>
          <a:p>
            <a:r>
              <a:rPr lang="en-US" dirty="0" smtClean="0"/>
              <a:t>Exhaustive </a:t>
            </a:r>
            <a:r>
              <a:rPr lang="en-US" dirty="0"/>
              <a:t>list of data dependent bugs</a:t>
            </a:r>
          </a:p>
          <a:p>
            <a:r>
              <a:rPr lang="en-US" dirty="0" smtClean="0"/>
              <a:t>Only finding the pain not solving the problem</a:t>
            </a:r>
          </a:p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Passmore http://www.ericpassmore.com Twitter:ericpassmore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A4B9-C1FC-4120-A803-36A2C9DFA73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225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Health Model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u="sng" dirty="0" smtClean="0"/>
              <a:t>The Work</a:t>
            </a:r>
            <a:endParaRPr lang="en-US" sz="32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</a:t>
            </a:r>
            <a:r>
              <a:rPr lang="en-US" dirty="0"/>
              <a:t>a set of </a:t>
            </a:r>
            <a:r>
              <a:rPr lang="en-US" dirty="0" smtClean="0"/>
              <a:t>Mitigations</a:t>
            </a:r>
          </a:p>
          <a:p>
            <a:r>
              <a:rPr lang="en-US" dirty="0" smtClean="0"/>
              <a:t>Associate </a:t>
            </a:r>
            <a:r>
              <a:rPr lang="en-US" dirty="0"/>
              <a:t>Mitigation with Failure Modes</a:t>
            </a:r>
          </a:p>
          <a:p>
            <a:r>
              <a:rPr lang="en-US" dirty="0"/>
              <a:t>Create monitors and alerts to diagnose failure</a:t>
            </a:r>
          </a:p>
          <a:p>
            <a:r>
              <a:rPr lang="en-US" dirty="0"/>
              <a:t>Automate mitigation as time and knowledge of system allows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200" u="sng" dirty="0" smtClean="0"/>
              <a:t>Why It Failed</a:t>
            </a:r>
            <a:endParaRPr lang="en-US" sz="3200" u="sng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Never got past failure modes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Passmore http://www.ericpassmore.com Twitter:ericpassmore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A4B9-C1FC-4120-A803-36A2C9DFA73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149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Panic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759" y="621343"/>
            <a:ext cx="4428560" cy="5693863"/>
          </a:xfrm>
        </p:spPr>
      </p:pic>
      <p:sp>
        <p:nvSpPr>
          <p:cNvPr id="4" name="Rectangle 3"/>
          <p:cNvSpPr/>
          <p:nvPr/>
        </p:nvSpPr>
        <p:spPr>
          <a:xfrm>
            <a:off x="472190" y="6246568"/>
            <a:ext cx="112374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 dirty="0">
                <a:latin typeface="Arial" panose="020B0604020202020204" pitchFamily="34" charset="0"/>
                <a:hlinkClick r:id="rId4"/>
              </a:rPr>
              <a:t>This work by </a:t>
            </a:r>
            <a:r>
              <a:rPr lang="en-US" altLang="en-US" sz="1400" dirty="0" smtClean="0">
                <a:latin typeface="Arial" panose="020B0604020202020204" pitchFamily="34" charset="0"/>
                <a:hlinkClick r:id="rId4"/>
              </a:rPr>
              <a:t>Jeffery </a:t>
            </a:r>
            <a:r>
              <a:rPr lang="en-US" altLang="en-US" sz="1400" dirty="0" smtClean="0">
                <a:latin typeface="Arial" panose="020B0604020202020204" pitchFamily="34" charset="0"/>
                <a:ea typeface="inherit"/>
              </a:rPr>
              <a:t>is </a:t>
            </a:r>
            <a:r>
              <a:rPr lang="en-US" altLang="en-US" sz="1400" dirty="0">
                <a:latin typeface="Arial" panose="020B0604020202020204" pitchFamily="34" charset="0"/>
                <a:ea typeface="inherit"/>
              </a:rPr>
              <a:t>licensed under a </a:t>
            </a:r>
            <a:r>
              <a:rPr lang="en-US" altLang="en-US" sz="1400" dirty="0">
                <a:latin typeface="Arial" panose="020B0604020202020204" pitchFamily="34" charset="0"/>
                <a:ea typeface="inherit"/>
                <a:hlinkClick r:id="rId5"/>
              </a:rPr>
              <a:t>Creative Commons Attribution 4.0 International License</a:t>
            </a:r>
            <a:endParaRPr lang="en-US" sz="1400" dirty="0"/>
          </a:p>
        </p:txBody>
      </p:sp>
      <p:pic>
        <p:nvPicPr>
          <p:cNvPr id="5" name="Picture 2" descr="Creative Commons License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9264884" y="6378024"/>
            <a:ext cx="649654" cy="17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Passmore http://www.ericpassmore.com Twitter:ericpassmore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A4B9-C1FC-4120-A803-36A2C9DFA73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817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Birth of the Checklist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only way out is up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Passmore http://www.ericpassmore.com Twitter:ericpassmore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A4B9-C1FC-4120-A803-36A2C9DFA73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314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DevOps Masters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190" y="1620211"/>
            <a:ext cx="5589245" cy="4167848"/>
          </a:xfrm>
        </p:spPr>
        <p:txBody>
          <a:bodyPr/>
          <a:lstStyle/>
          <a:p>
            <a:r>
              <a:rPr lang="en-US" dirty="0" smtClean="0"/>
              <a:t>Needed a new approach</a:t>
            </a:r>
          </a:p>
          <a:p>
            <a:r>
              <a:rPr lang="en-US" dirty="0"/>
              <a:t>M</a:t>
            </a:r>
            <a:r>
              <a:rPr lang="en-US" dirty="0" smtClean="0"/>
              <a:t>ake DevOps Kung-Fu masters</a:t>
            </a:r>
          </a:p>
          <a:p>
            <a:pPr lvl="1"/>
            <a:r>
              <a:rPr lang="en-US" dirty="0" smtClean="0"/>
              <a:t>Practical steps - no more theory</a:t>
            </a:r>
          </a:p>
          <a:p>
            <a:pPr lvl="1"/>
            <a:r>
              <a:rPr lang="en-US" dirty="0" smtClean="0"/>
              <a:t>Race teams into shape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435" y="1590959"/>
            <a:ext cx="5635134" cy="42263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1479" y="6140958"/>
            <a:ext cx="112374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 dirty="0" smtClean="0">
                <a:latin typeface="Arial" panose="020B0604020202020204" pitchFamily="34" charset="0"/>
                <a:ea typeface="inherit"/>
                <a:hlinkClick r:id="rId3"/>
              </a:rPr>
              <a:t>2012 </a:t>
            </a:r>
            <a:r>
              <a:rPr lang="en-US" altLang="en-US" sz="1400" dirty="0">
                <a:latin typeface="Arial" panose="020B0604020202020204" pitchFamily="34" charset="0"/>
                <a:ea typeface="inherit"/>
                <a:hlinkClick r:id="rId3"/>
              </a:rPr>
              <a:t>Hastings Half Marathon (start) </a:t>
            </a:r>
            <a:r>
              <a:rPr lang="en-US" altLang="en-US" sz="1400" dirty="0" smtClean="0">
                <a:latin typeface="Arial" panose="020B0604020202020204" pitchFamily="34" charset="0"/>
                <a:ea typeface="inherit"/>
                <a:hlinkClick r:id="rId3"/>
              </a:rPr>
              <a:t>067 </a:t>
            </a:r>
            <a:r>
              <a:rPr lang="en-US" altLang="en-US" sz="1400" dirty="0" smtClean="0">
                <a:latin typeface="Arial" panose="020B0604020202020204" pitchFamily="34" charset="0"/>
                <a:ea typeface="inherit"/>
              </a:rPr>
              <a:t>by </a:t>
            </a:r>
            <a:r>
              <a:rPr lang="en-US" altLang="en-US" sz="1400" dirty="0" smtClean="0">
                <a:latin typeface="Arial" panose="020B0604020202020204" pitchFamily="34" charset="0"/>
                <a:ea typeface="inherit"/>
                <a:hlinkClick r:id="rId4"/>
              </a:rPr>
              <a:t>Dean Thorpe </a:t>
            </a:r>
            <a:r>
              <a:rPr lang="en-US" altLang="en-US" sz="1400" dirty="0" smtClean="0">
                <a:latin typeface="Arial" panose="020B0604020202020204" pitchFamily="34" charset="0"/>
                <a:ea typeface="inherit"/>
              </a:rPr>
              <a:t>is </a:t>
            </a:r>
            <a:r>
              <a:rPr lang="en-US" altLang="en-US" sz="1400" dirty="0">
                <a:latin typeface="Arial" panose="020B0604020202020204" pitchFamily="34" charset="0"/>
                <a:ea typeface="inherit"/>
              </a:rPr>
              <a:t>licensed under a </a:t>
            </a:r>
            <a:r>
              <a:rPr lang="en-US" altLang="en-US" sz="1400" dirty="0">
                <a:latin typeface="Arial" panose="020B0604020202020204" pitchFamily="34" charset="0"/>
                <a:ea typeface="inherit"/>
                <a:hlinkClick r:id="rId5"/>
              </a:rPr>
              <a:t>Creative Commons Attribution 4.0 International License</a:t>
            </a:r>
            <a:endParaRPr lang="en-US" sz="1400" dirty="0"/>
          </a:p>
        </p:txBody>
      </p:sp>
      <p:pic>
        <p:nvPicPr>
          <p:cNvPr id="6" name="Picture 2" descr="Creative Commons License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131591" y="5875875"/>
            <a:ext cx="649654" cy="17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Passmore http://www.ericpassmore.com Twitter:ericpassmore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A4B9-C1FC-4120-A803-36A2C9DFA73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029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Birth of the Checklist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190" y="1359573"/>
            <a:ext cx="6051158" cy="4398212"/>
          </a:xfrm>
        </p:spPr>
        <p:txBody>
          <a:bodyPr/>
          <a:lstStyle/>
          <a:p>
            <a:r>
              <a:rPr lang="en-US" dirty="0" smtClean="0"/>
              <a:t>Be Specific</a:t>
            </a:r>
            <a:endParaRPr lang="en-US" dirty="0"/>
          </a:p>
          <a:p>
            <a:r>
              <a:rPr lang="en-US" dirty="0" smtClean="0"/>
              <a:t>Four Categories</a:t>
            </a:r>
          </a:p>
          <a:p>
            <a:r>
              <a:rPr lang="en-US" dirty="0" smtClean="0"/>
              <a:t>Twenty two groupings</a:t>
            </a:r>
          </a:p>
          <a:p>
            <a:r>
              <a:rPr lang="en-US" dirty="0" smtClean="0"/>
              <a:t>76 checklist items</a:t>
            </a:r>
          </a:p>
        </p:txBody>
      </p:sp>
      <p:sp>
        <p:nvSpPr>
          <p:cNvPr id="5" name="Rectangle 4"/>
          <p:cNvSpPr/>
          <p:nvPr/>
        </p:nvSpPr>
        <p:spPr>
          <a:xfrm>
            <a:off x="472190" y="6098018"/>
            <a:ext cx="112374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 dirty="0" smtClean="0">
                <a:latin typeface="Arial" panose="020B0604020202020204" pitchFamily="34" charset="0"/>
                <a:ea typeface="inherit"/>
                <a:hlinkClick r:id="rId2"/>
              </a:rPr>
              <a:t>Deployment Readiness Exercise</a:t>
            </a:r>
            <a:r>
              <a:rPr lang="en-US" altLang="en-US" sz="1400" dirty="0" smtClean="0">
                <a:latin typeface="Arial" panose="020B0604020202020204" pitchFamily="34" charset="0"/>
                <a:ea typeface="inherit"/>
              </a:rPr>
              <a:t> checklist by </a:t>
            </a:r>
            <a:r>
              <a:rPr lang="en-US" sz="1400" dirty="0" smtClean="0">
                <a:hlinkClick r:id="rId3" tooltip="Go to Fort Bragg's photostream"/>
              </a:rPr>
              <a:t>Fort </a:t>
            </a:r>
            <a:r>
              <a:rPr lang="en-US" sz="1400" dirty="0">
                <a:hlinkClick r:id="rId3" tooltip="Go to Fort Bragg's photostream"/>
              </a:rPr>
              <a:t>Bragg</a:t>
            </a:r>
            <a:r>
              <a:rPr lang="en-US" sz="1400" dirty="0"/>
              <a:t> </a:t>
            </a:r>
            <a:r>
              <a:rPr lang="en-US" altLang="en-US" sz="1400" dirty="0" smtClean="0">
                <a:latin typeface="Arial" panose="020B0604020202020204" pitchFamily="34" charset="0"/>
                <a:ea typeface="inherit"/>
              </a:rPr>
              <a:t>is licensed under </a:t>
            </a:r>
            <a:r>
              <a:rPr lang="en-US" altLang="en-US" sz="1400" dirty="0">
                <a:latin typeface="Arial" panose="020B0604020202020204" pitchFamily="34" charset="0"/>
                <a:ea typeface="inherit"/>
              </a:rPr>
              <a:t>a </a:t>
            </a:r>
            <a:r>
              <a:rPr lang="en-US" altLang="en-US" sz="1400" dirty="0">
                <a:latin typeface="Arial" panose="020B0604020202020204" pitchFamily="34" charset="0"/>
                <a:ea typeface="inherit"/>
                <a:hlinkClick r:id="rId4"/>
              </a:rPr>
              <a:t>Creative Commons Attribution 4.0 International License</a:t>
            </a:r>
            <a:endParaRPr lang="en-US" sz="1400" dirty="0"/>
          </a:p>
        </p:txBody>
      </p:sp>
      <p:pic>
        <p:nvPicPr>
          <p:cNvPr id="6" name="Picture 2" descr="Creative Commons Licens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780069" y="5840839"/>
            <a:ext cx="649654" cy="17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Passmore http://www.ericpassmore.com Twitter:ericpassmore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A4B9-C1FC-4120-A803-36A2C9DFA730}" type="slidenum">
              <a:rPr lang="en-US" smtClean="0"/>
              <a:t>29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624" y="1359573"/>
            <a:ext cx="6242304" cy="415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MSN</a:t>
            </a:r>
            <a:endParaRPr lang="en-US" dirty="0"/>
          </a:p>
        </p:txBody>
      </p:sp>
      <p:pic>
        <p:nvPicPr>
          <p:cNvPr id="4" name="Content Placeholder 11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4" y="1762919"/>
            <a:ext cx="5794847" cy="2874963"/>
          </a:xfrm>
          <a:prstGeom prst="rect">
            <a:avLst/>
          </a:prstGeom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0" y="1225550"/>
            <a:ext cx="12192000" cy="4746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Premium Content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0" y="4700588"/>
            <a:ext cx="12192000" cy="5000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New Look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0" y="5248275"/>
            <a:ext cx="1957388" cy="9636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Best Content from Top Publishers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2027238" y="5253038"/>
            <a:ext cx="1955800" cy="955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Huge, Diverse Collection of Content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 Placeholder 7"/>
          <p:cNvSpPr txBox="1">
            <a:spLocks/>
          </p:cNvSpPr>
          <p:nvPr/>
        </p:nvSpPr>
        <p:spPr>
          <a:xfrm>
            <a:off x="4038600" y="5248275"/>
            <a:ext cx="1984375" cy="9636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Great Imagery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 Placeholder 8"/>
          <p:cNvSpPr txBox="1">
            <a:spLocks/>
          </p:cNvSpPr>
          <p:nvPr/>
        </p:nvSpPr>
        <p:spPr>
          <a:xfrm>
            <a:off x="6096000" y="5248275"/>
            <a:ext cx="1968500" cy="9604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Stock Quotes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8153400" y="5248275"/>
            <a:ext cx="1954213" cy="9604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Sports Scores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Text Placeholder 10"/>
          <p:cNvSpPr txBox="1">
            <a:spLocks/>
          </p:cNvSpPr>
          <p:nvPr/>
        </p:nvSpPr>
        <p:spPr>
          <a:xfrm>
            <a:off x="10229850" y="5248275"/>
            <a:ext cx="1919288" cy="9604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Weather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123" y="1762918"/>
            <a:ext cx="6113607" cy="287496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Passmore http://www.ericpassmore.com Twitter:ericpassmore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A4B9-C1FC-4120-A803-36A2C9DFA73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711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 Categories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98483" y="1201309"/>
            <a:ext cx="3469064" cy="1834121"/>
          </a:xfrm>
          <a:prstGeom prst="roundRect">
            <a:avLst/>
          </a:prstGeom>
          <a:solidFill>
            <a:srgbClr val="2159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Pre-Release</a:t>
            </a:r>
          </a:p>
          <a:p>
            <a:pPr algn="ctr"/>
            <a:r>
              <a:rPr lang="en-US" sz="3600" dirty="0" smtClean="0"/>
              <a:t>13 of 76</a:t>
            </a:r>
            <a:endParaRPr lang="en-US" sz="3600" dirty="0"/>
          </a:p>
        </p:txBody>
      </p:sp>
      <p:sp>
        <p:nvSpPr>
          <p:cNvPr id="5" name="Rounded Rectangle 4"/>
          <p:cNvSpPr/>
          <p:nvPr/>
        </p:nvSpPr>
        <p:spPr>
          <a:xfrm>
            <a:off x="6689242" y="4385595"/>
            <a:ext cx="3469064" cy="1834121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Mitigation</a:t>
            </a:r>
          </a:p>
          <a:p>
            <a:pPr algn="ctr"/>
            <a:r>
              <a:rPr lang="en-US" sz="3600" dirty="0" smtClean="0"/>
              <a:t>23 of 76</a:t>
            </a:r>
            <a:endParaRPr lang="en-US" sz="3600" dirty="0"/>
          </a:p>
        </p:txBody>
      </p:sp>
      <p:sp>
        <p:nvSpPr>
          <p:cNvPr id="6" name="Rounded Rectangle 5"/>
          <p:cNvSpPr/>
          <p:nvPr/>
        </p:nvSpPr>
        <p:spPr>
          <a:xfrm>
            <a:off x="1998483" y="4385596"/>
            <a:ext cx="3469064" cy="1834121"/>
          </a:xfrm>
          <a:prstGeom prst="roundRect">
            <a:avLst/>
          </a:prstGeom>
          <a:solidFill>
            <a:srgbClr val="4945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Deployment</a:t>
            </a:r>
          </a:p>
          <a:p>
            <a:pPr algn="ctr"/>
            <a:r>
              <a:rPr lang="en-US" sz="3600" dirty="0" smtClean="0"/>
              <a:t>11 of 76</a:t>
            </a:r>
            <a:endParaRPr lang="en-US" sz="3600" dirty="0"/>
          </a:p>
        </p:txBody>
      </p:sp>
      <p:sp>
        <p:nvSpPr>
          <p:cNvPr id="7" name="Rounded Rectangle 6"/>
          <p:cNvSpPr/>
          <p:nvPr/>
        </p:nvSpPr>
        <p:spPr>
          <a:xfrm>
            <a:off x="6689242" y="1201308"/>
            <a:ext cx="3469064" cy="1834121"/>
          </a:xfrm>
          <a:prstGeom prst="roundRect">
            <a:avLst/>
          </a:prstGeom>
          <a:solidFill>
            <a:srgbClr val="6049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Monitoring</a:t>
            </a:r>
          </a:p>
          <a:p>
            <a:pPr algn="ctr"/>
            <a:r>
              <a:rPr lang="en-US" sz="3600" dirty="0" smtClean="0"/>
              <a:t>29 of 76</a:t>
            </a:r>
            <a:endParaRPr lang="en-US" sz="3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Passmore http://www.ericpassmore.com Twitter:ericpassmore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A4B9-C1FC-4120-A803-36A2C9DFA73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362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3607290" y="702412"/>
            <a:ext cx="1819372" cy="1170108"/>
          </a:xfrm>
          <a:prstGeom prst="roundRect">
            <a:avLst/>
          </a:prstGeom>
          <a:solidFill>
            <a:srgbClr val="3186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Partner</a:t>
            </a:r>
            <a:endParaRPr lang="en-US" sz="2000" dirty="0"/>
          </a:p>
        </p:txBody>
      </p:sp>
      <p:sp>
        <p:nvSpPr>
          <p:cNvPr id="11" name="Rounded Rectangle 10"/>
          <p:cNvSpPr/>
          <p:nvPr/>
        </p:nvSpPr>
        <p:spPr>
          <a:xfrm>
            <a:off x="3607288" y="2604069"/>
            <a:ext cx="1819372" cy="1170108"/>
          </a:xfrm>
          <a:prstGeom prst="roundRect">
            <a:avLst/>
          </a:prstGeom>
          <a:solidFill>
            <a:srgbClr val="92CD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Security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607289" y="4739267"/>
            <a:ext cx="1819372" cy="1170108"/>
          </a:xfrm>
          <a:prstGeom prst="roundRect">
            <a:avLst/>
          </a:prstGeom>
          <a:solidFill>
            <a:srgbClr val="3186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Automated Process</a:t>
            </a:r>
            <a:endParaRPr lang="en-US" sz="2000" dirty="0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3710979" y="1872520"/>
            <a:ext cx="7465185" cy="127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607288" y="3768494"/>
            <a:ext cx="7568876" cy="568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3607288" y="5909375"/>
            <a:ext cx="7644289" cy="568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00889" y="792338"/>
            <a:ext cx="6106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9</a:t>
            </a:r>
            <a:r>
              <a:rPr lang="en-US" sz="2000" dirty="0" smtClean="0">
                <a:solidFill>
                  <a:schemeClr val="bg1"/>
                </a:solidFill>
              </a:rPr>
              <a:t>. Quality gates for partner services and content 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00888" y="2605260"/>
            <a:ext cx="59748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10. Prevent URL manipulation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11. Prevent SQL injection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12. Prevent XSS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00887" y="4850387"/>
            <a:ext cx="5974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13. All pre-deployment processes are automated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245098" y="502626"/>
            <a:ext cx="2974351" cy="5717199"/>
          </a:xfrm>
          <a:prstGeom prst="roundRect">
            <a:avLst/>
          </a:prstGeom>
          <a:solidFill>
            <a:srgbClr val="2159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Pre-Release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Passmore http://www.ericpassmore.com Twitter:ericpassmore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A4B9-C1FC-4120-A803-36A2C9DFA730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031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269432" y="647231"/>
            <a:ext cx="1819372" cy="5713198"/>
          </a:xfrm>
          <a:prstGeom prst="roundRect">
            <a:avLst/>
          </a:prstGeom>
          <a:solidFill>
            <a:srgbClr val="CCC0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Logs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42346" y="647231"/>
            <a:ext cx="656390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48. Code Instrumentation – stack trace for errors</a:t>
            </a: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49. Standardize - Logging on inbound and outbound calls including time to receive response, headers sent and received, length of request and response</a:t>
            </a: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50. Correlation - Service should maintain and respect activity-id, the context attached to the request</a:t>
            </a: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51. Correlation - Service should propagate activity-id, the context to outbound requests</a:t>
            </a: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52. Correlation - Service should maintain logging for the duration of the request</a:t>
            </a: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53. Log Verbosity – Service should be capable of increasing and/or reducing logging verbosity on per-request basis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12312" y="647231"/>
            <a:ext cx="2948753" cy="5713198"/>
          </a:xfrm>
          <a:prstGeom prst="roundRect">
            <a:avLst/>
          </a:prstGeom>
          <a:solidFill>
            <a:srgbClr val="6049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Monitoring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3337887" y="6360429"/>
            <a:ext cx="791879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Passmore http://www.ericpassmore.com Twitter:ericpassmore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A4B9-C1FC-4120-A803-36A2C9DFA73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009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516692" y="675667"/>
            <a:ext cx="1819372" cy="2564070"/>
          </a:xfrm>
          <a:prstGeom prst="roundRect">
            <a:avLst/>
          </a:prstGeom>
          <a:solidFill>
            <a:srgbClr val="DDD9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Rollout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542617" y="3239737"/>
            <a:ext cx="798469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695331" y="675667"/>
            <a:ext cx="65201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14. Automated Release Process </a:t>
            </a: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15. Staged Deployments – deploy a portion of the infrastructure and let it soak.</a:t>
            </a: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16. </a:t>
            </a:r>
            <a:r>
              <a:rPr lang="en-US" sz="2000" dirty="0">
                <a:solidFill>
                  <a:schemeClr val="bg1"/>
                </a:solidFill>
              </a:rPr>
              <a:t>Deployment without service degradation </a:t>
            </a:r>
            <a:endParaRPr lang="en-US" sz="2000" dirty="0" smtClean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17. </a:t>
            </a:r>
            <a:r>
              <a:rPr lang="en-US" sz="2000" dirty="0">
                <a:solidFill>
                  <a:schemeClr val="bg1"/>
                </a:solidFill>
              </a:rPr>
              <a:t>Patching – emergency hotfixes meet TTM goals 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516692" y="3733948"/>
            <a:ext cx="1819372" cy="1938992"/>
          </a:xfrm>
          <a:prstGeom prst="roundRect">
            <a:avLst/>
          </a:prstGeom>
          <a:solidFill>
            <a:srgbClr val="C4BD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Rollback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80906" y="3733948"/>
            <a:ext cx="64439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18. Monitor Deployments and auto-rollback to </a:t>
            </a:r>
            <a:r>
              <a:rPr lang="en-US" sz="2000" dirty="0" smtClean="0">
                <a:solidFill>
                  <a:schemeClr val="bg1"/>
                </a:solidFill>
              </a:rPr>
              <a:t>mitigate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19. Rollback to LKG – </a:t>
            </a:r>
            <a:r>
              <a:rPr lang="en-US" sz="2000" dirty="0" smtClean="0">
                <a:solidFill>
                  <a:schemeClr val="bg1"/>
                </a:solidFill>
              </a:rPr>
              <a:t>rollback </a:t>
            </a:r>
            <a:r>
              <a:rPr lang="en-US" sz="2000" dirty="0">
                <a:solidFill>
                  <a:schemeClr val="bg1"/>
                </a:solidFill>
              </a:rPr>
              <a:t>take no longer than rollouts </a:t>
            </a:r>
            <a:endParaRPr lang="en-US" sz="2000" dirty="0" smtClean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20. Rollback to LKG – data rollouts require rollback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97499" y="563931"/>
            <a:ext cx="2974351" cy="5713198"/>
          </a:xfrm>
          <a:prstGeom prst="roundRect">
            <a:avLst/>
          </a:prstGeom>
          <a:solidFill>
            <a:srgbClr val="4945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Deployment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542617" y="5696468"/>
            <a:ext cx="798469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Passmore http://www.ericpassmore.com Twitter:ericpassmore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A4B9-C1FC-4120-A803-36A2C9DFA73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415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384519" y="1501725"/>
            <a:ext cx="1819372" cy="3937609"/>
          </a:xfrm>
          <a:prstGeom prst="roundRect">
            <a:avLst/>
          </a:prstGeom>
          <a:solidFill>
            <a:srgbClr val="B7DE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Service Resiliency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3384519" y="5462168"/>
            <a:ext cx="846929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05335" y="1885481"/>
            <a:ext cx="661999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69. Auto Retry on 4xx/5xx before aborting</a:t>
            </a: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70. Set SLA downstream – mutual agreement with partners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and abort long running calls</a:t>
            </a: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71. Service Degradation – service degrade gracefully by suppressing specific experiences</a:t>
            </a: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72. Configure VIP health – automatically remove VM when service on that node is unhealthy 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69462" y="752006"/>
            <a:ext cx="2948753" cy="5719253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Mitigation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Passmore http://www.ericpassmore.com Twitter:ericpassmore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A4B9-C1FC-4120-A803-36A2C9DFA73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200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 Started: 7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Alert using Raw Counters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Alert using Synthetic Probes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Fail </a:t>
            </a:r>
            <a:r>
              <a:rPr lang="en-US" dirty="0" smtClean="0"/>
              <a:t>your </a:t>
            </a:r>
            <a:r>
              <a:rPr lang="en-US" dirty="0" smtClean="0"/>
              <a:t>application and validate alerts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Fail central data-services and validate alerts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Ensure errors are in logs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Log requests into central monitoring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Take basic pager-duty training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Passmore http://www.ericpassmore.com Twitter:ericpassmore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A4B9-C1FC-4120-A803-36A2C9DFA730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785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 started: Weekly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190" y="2495186"/>
            <a:ext cx="11719810" cy="1834217"/>
          </a:xfrm>
        </p:spPr>
        <p:txBody>
          <a:bodyPr/>
          <a:lstStyle/>
          <a:p>
            <a:r>
              <a:rPr lang="en-US" dirty="0" smtClean="0"/>
              <a:t>Assigned 7 tasks to each team</a:t>
            </a:r>
          </a:p>
          <a:p>
            <a:r>
              <a:rPr lang="en-US" dirty="0" smtClean="0"/>
              <a:t>Due Date tied to Public Beta Readiness</a:t>
            </a:r>
          </a:p>
          <a:p>
            <a:r>
              <a:rPr lang="en-US" dirty="0" smtClean="0"/>
              <a:t>Teams reported on status every week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Passmore http://www.ericpassmore.com Twitter:ericpassmore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A4B9-C1FC-4120-A803-36A2C9DFA73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424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Then We Assigned The 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Assigned 69 additional checklist items to teams</a:t>
            </a:r>
          </a:p>
          <a:p>
            <a:r>
              <a:rPr lang="en-US" dirty="0" smtClean="0"/>
              <a:t>Teams picked the ones they wanted to do</a:t>
            </a:r>
          </a:p>
          <a:p>
            <a:r>
              <a:rPr lang="en-US" dirty="0" smtClean="0"/>
              <a:t>Tracked Percentage Complete Across Teams</a:t>
            </a:r>
          </a:p>
          <a:p>
            <a:r>
              <a:rPr lang="en-US" dirty="0" smtClean="0"/>
              <a:t>Organized Knowledge Sharing Sessions to break log jams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Passmore http://www.ericpassmore.com Twitter:ericpassmore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A4B9-C1FC-4120-A803-36A2C9DFA730}" type="slidenum">
              <a:rPr lang="en-US" smtClean="0"/>
              <a:t>37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0" y="3060075"/>
            <a:ext cx="4310743" cy="28760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472190" y="6011170"/>
            <a:ext cx="112374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 dirty="0">
                <a:latin typeface="Arial" panose="020B0604020202020204" pitchFamily="34" charset="0"/>
                <a:ea typeface="inherit"/>
                <a:hlinkClick r:id="rId3"/>
              </a:rPr>
              <a:t>How to run an effective </a:t>
            </a:r>
            <a:r>
              <a:rPr lang="en-US" altLang="en-US" sz="1400" dirty="0" smtClean="0">
                <a:latin typeface="Arial" panose="020B0604020202020204" pitchFamily="34" charset="0"/>
                <a:ea typeface="inherit"/>
                <a:hlinkClick r:id="rId3"/>
              </a:rPr>
              <a:t>meeting </a:t>
            </a:r>
            <a:r>
              <a:rPr lang="en-US" altLang="en-US" sz="1400" dirty="0" smtClean="0">
                <a:latin typeface="Arial" panose="020B0604020202020204" pitchFamily="34" charset="0"/>
                <a:ea typeface="inherit"/>
              </a:rPr>
              <a:t>checklist by </a:t>
            </a:r>
            <a:r>
              <a:rPr lang="en-US" sz="1400" dirty="0" smtClean="0">
                <a:hlinkClick r:id="rId4" tooltip="Go to Nguyen Hung Vu's photostream"/>
              </a:rPr>
              <a:t>Nguyen </a:t>
            </a:r>
            <a:r>
              <a:rPr lang="en-US" sz="1400" dirty="0">
                <a:hlinkClick r:id="rId4" tooltip="Go to Nguyen Hung Vu's photostream"/>
              </a:rPr>
              <a:t>Hung Vu</a:t>
            </a:r>
            <a:r>
              <a:rPr lang="en-US" sz="1400" dirty="0"/>
              <a:t> </a:t>
            </a:r>
            <a:r>
              <a:rPr lang="en-US" altLang="en-US" sz="1400" dirty="0" smtClean="0">
                <a:latin typeface="Arial" panose="020B0604020202020204" pitchFamily="34" charset="0"/>
                <a:ea typeface="inherit"/>
              </a:rPr>
              <a:t>is licensed under </a:t>
            </a:r>
            <a:r>
              <a:rPr lang="en-US" altLang="en-US" sz="1400" dirty="0">
                <a:latin typeface="Arial" panose="020B0604020202020204" pitchFamily="34" charset="0"/>
                <a:ea typeface="inherit"/>
              </a:rPr>
              <a:t>a </a:t>
            </a:r>
            <a:r>
              <a:rPr lang="en-US" altLang="en-US" sz="1400" dirty="0">
                <a:latin typeface="Arial" panose="020B0604020202020204" pitchFamily="34" charset="0"/>
                <a:ea typeface="inherit"/>
                <a:hlinkClick r:id="rId5"/>
              </a:rPr>
              <a:t>Creative Commons Attribution 4.0 International License</a:t>
            </a:r>
            <a:endParaRPr lang="en-US" sz="1400" dirty="0"/>
          </a:p>
        </p:txBody>
      </p:sp>
      <p:pic>
        <p:nvPicPr>
          <p:cNvPr id="8" name="Picture 2" descr="Creative Commons License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704146" y="5683860"/>
            <a:ext cx="649654" cy="17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041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Five 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153" y="1201615"/>
            <a:ext cx="11311315" cy="4669693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Make a checklist for Failures - Be explicit. </a:t>
            </a:r>
          </a:p>
          <a:p>
            <a:pPr lvl="1"/>
            <a:r>
              <a:rPr lang="en-US" dirty="0" smtClean="0"/>
              <a:t>What preventive measures are in place </a:t>
            </a:r>
          </a:p>
          <a:p>
            <a:pPr lvl="1"/>
            <a:r>
              <a:rPr lang="en-US" dirty="0" smtClean="0"/>
              <a:t>What are the alerts and who do they go to</a:t>
            </a:r>
          </a:p>
          <a:p>
            <a:pPr lvl="1"/>
            <a:r>
              <a:rPr lang="en-US" dirty="0" smtClean="0"/>
              <a:t>What mitigation should be utilized</a:t>
            </a:r>
          </a:p>
          <a:p>
            <a:pPr lvl="1"/>
            <a:r>
              <a:rPr lang="en-US" dirty="0" smtClean="0"/>
              <a:t>What are the diagnostics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Introduce Checklist in Waves. Introduce one in each category</a:t>
            </a:r>
          </a:p>
          <a:p>
            <a:pPr lvl="1"/>
            <a:r>
              <a:rPr lang="en-US" dirty="0" smtClean="0"/>
              <a:t>Pre-Release and prevention</a:t>
            </a:r>
          </a:p>
          <a:p>
            <a:pPr lvl="1"/>
            <a:r>
              <a:rPr lang="en-US" dirty="0" smtClean="0"/>
              <a:t>Monitoring and Alerting</a:t>
            </a:r>
          </a:p>
          <a:p>
            <a:pPr lvl="1"/>
            <a:r>
              <a:rPr lang="en-US" dirty="0" smtClean="0"/>
              <a:t>Mitigation of Business Impact</a:t>
            </a:r>
          </a:p>
          <a:p>
            <a:pPr lvl="1"/>
            <a:r>
              <a:rPr lang="en-US" dirty="0" smtClean="0"/>
              <a:t>Analyzing and Diagnosing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 course grain failure tests to validate checklist and learn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Be explicit about how deployments</a:t>
            </a:r>
            <a:r>
              <a:rPr lang="en-US" dirty="0"/>
              <a:t> </a:t>
            </a:r>
            <a:r>
              <a:rPr lang="en-US" dirty="0" smtClean="0"/>
              <a:t>work for code, </a:t>
            </a:r>
            <a:r>
              <a:rPr lang="en-US" dirty="0" err="1" smtClean="0"/>
              <a:t>config</a:t>
            </a:r>
            <a:r>
              <a:rPr lang="en-US" dirty="0" smtClean="0"/>
              <a:t>, and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Share Knowledge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Passmore http://www.ericpassmore.com Twitter:ericpassmore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A4B9-C1FC-4120-A803-36A2C9DFA730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958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Looking For Your Help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Going Big and Broad – 1</a:t>
            </a:r>
            <a:r>
              <a:rPr lang="en-US" baseline="30000" dirty="0" smtClean="0"/>
              <a:t>st</a:t>
            </a:r>
            <a:r>
              <a:rPr lang="en-US" dirty="0" smtClean="0"/>
              <a:t> Level Dependencies &amp; FMEA</a:t>
            </a:r>
          </a:p>
          <a:p>
            <a:r>
              <a:rPr lang="en-US" dirty="0" smtClean="0"/>
              <a:t>Going Deep and Being Explicit – 100 point checklist</a:t>
            </a:r>
          </a:p>
          <a:p>
            <a:r>
              <a:rPr lang="en-US" dirty="0" smtClean="0"/>
              <a:t>Each method reaches different types of thinkers</a:t>
            </a:r>
          </a:p>
          <a:p>
            <a:endParaRPr lang="en-US" dirty="0" smtClean="0"/>
          </a:p>
          <a:p>
            <a:r>
              <a:rPr lang="en-US" dirty="0" smtClean="0"/>
              <a:t>How to reach everyone by merging Big-Broad with Deep-Explicit?</a:t>
            </a:r>
          </a:p>
          <a:p>
            <a:pPr lvl="1"/>
            <a:r>
              <a:rPr lang="en-US" sz="2000" dirty="0" smtClean="0"/>
              <a:t>Ladder Up - Create a Maturity Model from the Checklist </a:t>
            </a:r>
          </a:p>
          <a:p>
            <a:pPr lvl="1"/>
            <a:r>
              <a:rPr lang="en-US" sz="2000" dirty="0" smtClean="0"/>
              <a:t>Prototype –Do one project Big-Broad. Use that experience and move to Deep-Explicit</a:t>
            </a:r>
          </a:p>
          <a:p>
            <a:pPr lvl="1"/>
            <a:r>
              <a:rPr lang="en-US" sz="2000" dirty="0" smtClean="0"/>
              <a:t>Games – Teams pick their checklist items and compete to see who does the best in </a:t>
            </a:r>
            <a:r>
              <a:rPr lang="en-US" sz="2000" dirty="0" err="1" smtClean="0"/>
              <a:t>disators</a:t>
            </a:r>
            <a:r>
              <a:rPr lang="en-US" sz="2000" smtClean="0"/>
              <a:t/>
            </a:r>
            <a:endParaRPr lang="en-US" sz="2000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Passmore http://www.ericpassmore.com Twitter:ericpassmore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A4B9-C1FC-4120-A803-36A2C9DFA73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33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MSN is Big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654" y="2099684"/>
            <a:ext cx="8039303" cy="28995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557053" y="2310315"/>
            <a:ext cx="4400503" cy="135641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243" tIns="0" rIns="88243" bIns="0" rtlCol="0" anchor="ctr"/>
          <a:lstStyle/>
          <a:p>
            <a:pPr algn="ctr" defTabSz="914325">
              <a:lnSpc>
                <a:spcPts val="2500"/>
              </a:lnSpc>
            </a:pPr>
            <a:r>
              <a:rPr lang="en-US" sz="4800" dirty="0">
                <a:solidFill>
                  <a:schemeClr val="accent3">
                    <a:alpha val="99000"/>
                  </a:schemeClr>
                </a:solidFill>
                <a:latin typeface="Segoe UI Semibold" pitchFamily="34" charset="0"/>
                <a:ea typeface="Segoe UI" pitchFamily="34" charset="0"/>
                <a:cs typeface="Segoe UI" pitchFamily="34" charset="0"/>
              </a:rPr>
              <a:t>50</a:t>
            </a:r>
            <a:r>
              <a:rPr lang="en-US" sz="4000" dirty="0">
                <a:solidFill>
                  <a:schemeClr val="accent3">
                    <a:alpha val="99000"/>
                  </a:schemeClr>
                </a:solidFill>
                <a:latin typeface="Segoe UI Semibold" pitchFamily="34" charset="0"/>
                <a:ea typeface="Segoe UI" pitchFamily="34" charset="0"/>
                <a:cs typeface="Segoe UI" pitchFamily="34" charset="0"/>
              </a:rPr>
              <a:t> </a:t>
            </a:r>
          </a:p>
          <a:p>
            <a:pPr algn="ctr" defTabSz="914325">
              <a:lnSpc>
                <a:spcPts val="2500"/>
              </a:lnSpc>
            </a:pPr>
            <a:r>
              <a:rPr lang="en-US" sz="3200" dirty="0">
                <a:solidFill>
                  <a:schemeClr val="accent3">
                    <a:alpha val="99000"/>
                  </a:schemeClr>
                </a:solidFill>
                <a:latin typeface="Segoe UI Semibold" pitchFamily="34" charset="0"/>
                <a:ea typeface="Segoe UI" pitchFamily="34" charset="0"/>
                <a:cs typeface="Segoe UI" pitchFamily="34" charset="0"/>
              </a:rPr>
              <a:t>markets</a:t>
            </a:r>
            <a:endParaRPr lang="en-US" sz="4000" dirty="0">
              <a:solidFill>
                <a:schemeClr val="accent3">
                  <a:alpha val="99000"/>
                </a:schemeClr>
              </a:solidFill>
              <a:latin typeface="Segoe UI Semibold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57053" y="3413798"/>
            <a:ext cx="4400503" cy="1252244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243" tIns="0" rIns="88243" bIns="0" rtlCol="0" anchor="ctr"/>
          <a:lstStyle/>
          <a:p>
            <a:pPr algn="ctr" defTabSz="914325">
              <a:lnSpc>
                <a:spcPts val="2500"/>
              </a:lnSpc>
            </a:pPr>
            <a:r>
              <a:rPr lang="en-US" sz="4800" dirty="0">
                <a:solidFill>
                  <a:schemeClr val="accent3">
                    <a:alpha val="99000"/>
                  </a:schemeClr>
                </a:solidFill>
                <a:latin typeface="Segoe UI Semibold" pitchFamily="34" charset="0"/>
                <a:ea typeface="Segoe UI" pitchFamily="34" charset="0"/>
                <a:cs typeface="Segoe UI" pitchFamily="34" charset="0"/>
              </a:rPr>
              <a:t>26</a:t>
            </a:r>
            <a:r>
              <a:rPr lang="en-US" sz="4000" dirty="0">
                <a:solidFill>
                  <a:schemeClr val="accent3">
                    <a:alpha val="99000"/>
                  </a:schemeClr>
                </a:solidFill>
                <a:latin typeface="Segoe UI Semibold" pitchFamily="34" charset="0"/>
                <a:ea typeface="Segoe UI" pitchFamily="34" charset="0"/>
                <a:cs typeface="Segoe UI" pitchFamily="34" charset="0"/>
              </a:rPr>
              <a:t> </a:t>
            </a:r>
          </a:p>
          <a:p>
            <a:pPr algn="ctr" defTabSz="914325">
              <a:lnSpc>
                <a:spcPts val="2500"/>
              </a:lnSpc>
            </a:pPr>
            <a:r>
              <a:rPr lang="en-US" sz="3200" dirty="0">
                <a:solidFill>
                  <a:schemeClr val="accent3">
                    <a:alpha val="99000"/>
                  </a:schemeClr>
                </a:solidFill>
                <a:latin typeface="Segoe UI Semibold" pitchFamily="34" charset="0"/>
                <a:ea typeface="Segoe UI" pitchFamily="34" charset="0"/>
                <a:cs typeface="Segoe UI" pitchFamily="34" charset="0"/>
              </a:rPr>
              <a:t>languages</a:t>
            </a:r>
            <a:endParaRPr lang="en-US" sz="4000" dirty="0">
              <a:solidFill>
                <a:schemeClr val="accent3">
                  <a:alpha val="99000"/>
                </a:schemeClr>
              </a:solidFill>
              <a:latin typeface="Segoe UI Semibold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737654" y="922035"/>
            <a:ext cx="1957388" cy="96361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20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8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6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alpha val="99000"/>
                  </a:schemeClr>
                </a:solidFill>
                <a:latin typeface="Segoe UI Semibold" pitchFamily="34" charset="0"/>
                <a:ea typeface="Segoe UI" pitchFamily="34" charset="0"/>
                <a:cs typeface="Segoe UI" pitchFamily="34" charset="0"/>
              </a:rPr>
              <a:t>#1 portal</a:t>
            </a:r>
          </a:p>
          <a:p>
            <a:r>
              <a:rPr lang="en-US" sz="1600" dirty="0" smtClean="0">
                <a:solidFill>
                  <a:schemeClr val="tx1">
                    <a:alpha val="99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 26 markets worldwide</a:t>
            </a: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4757575" y="922035"/>
            <a:ext cx="1955800" cy="9556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20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8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6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alpha val="99000"/>
                  </a:schemeClr>
                </a:solidFill>
                <a:latin typeface="Segoe UI Semibold" pitchFamily="34" charset="0"/>
                <a:ea typeface="Segoe UI" pitchFamily="34" charset="0"/>
                <a:cs typeface="Segoe UI" pitchFamily="34" charset="0"/>
              </a:rPr>
              <a:t>Half a billion</a:t>
            </a:r>
          </a:p>
          <a:p>
            <a:r>
              <a:rPr lang="en-US" sz="1600" dirty="0" smtClean="0">
                <a:solidFill>
                  <a:schemeClr val="tx1">
                    <a:alpha val="99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monthly users worldwide</a:t>
            </a:r>
          </a:p>
        </p:txBody>
      </p:sp>
      <p:sp>
        <p:nvSpPr>
          <p:cNvPr id="9" name="Text Placeholder 7"/>
          <p:cNvSpPr txBox="1">
            <a:spLocks/>
          </p:cNvSpPr>
          <p:nvPr/>
        </p:nvSpPr>
        <p:spPr>
          <a:xfrm>
            <a:off x="7775909" y="929973"/>
            <a:ext cx="1984375" cy="96361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20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8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6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alpha val="99000"/>
                  </a:schemeClr>
                </a:solidFill>
                <a:latin typeface="Segoe UI Semibold" pitchFamily="34" charset="0"/>
                <a:ea typeface="Segoe UI" pitchFamily="34" charset="0"/>
                <a:cs typeface="Segoe UI" pitchFamily="34" charset="0"/>
              </a:rPr>
              <a:t>18B+</a:t>
            </a:r>
          </a:p>
          <a:p>
            <a:r>
              <a:rPr lang="en-US" sz="1600" dirty="0" smtClean="0">
                <a:solidFill>
                  <a:schemeClr val="tx1">
                    <a:alpha val="99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Monthly </a:t>
            </a:r>
            <a:br>
              <a:rPr lang="en-US" sz="1600" dirty="0" smtClean="0">
                <a:solidFill>
                  <a:schemeClr val="tx1">
                    <a:alpha val="99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600" dirty="0" smtClean="0">
                <a:solidFill>
                  <a:schemeClr val="tx1">
                    <a:alpha val="99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page views</a:t>
            </a:r>
          </a:p>
        </p:txBody>
      </p:sp>
      <p:sp>
        <p:nvSpPr>
          <p:cNvPr id="10" name="Text Placeholder 8"/>
          <p:cNvSpPr txBox="1">
            <a:spLocks/>
          </p:cNvSpPr>
          <p:nvPr/>
        </p:nvSpPr>
        <p:spPr>
          <a:xfrm>
            <a:off x="1737654" y="5289306"/>
            <a:ext cx="8172254" cy="96043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anchor="ctr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20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8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6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tabLst>
                <a:tab pos="1143000" algn="l"/>
              </a:tabLst>
              <a:defRPr sz="14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 smtClean="0">
                <a:solidFill>
                  <a:schemeClr val="tx1">
                    <a:alpha val="99000"/>
                  </a:schemeClr>
                </a:solidFill>
                <a:latin typeface="Segoe UI Semibold" pitchFamily="34" charset="0"/>
                <a:ea typeface="Segoe UI" pitchFamily="34" charset="0"/>
                <a:cs typeface="Segoe UI" pitchFamily="34" charset="0"/>
              </a:rPr>
              <a:t>$1 Billion a year business</a:t>
            </a:r>
            <a:endParaRPr lang="en-US" sz="3600" dirty="0" smtClean="0">
              <a:solidFill>
                <a:schemeClr val="tx1">
                  <a:alpha val="99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Passmore http://www.ericpassmore.com Twitter:ericpassmore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A4B9-C1FC-4120-A803-36A2C9DFA73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489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Team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93" y="2292648"/>
            <a:ext cx="12050807" cy="4001058"/>
          </a:xfrm>
        </p:spPr>
      </p:pic>
      <p:sp>
        <p:nvSpPr>
          <p:cNvPr id="5" name="TextBox 4"/>
          <p:cNvSpPr txBox="1"/>
          <p:nvPr/>
        </p:nvSpPr>
        <p:spPr>
          <a:xfrm>
            <a:off x="141193" y="1337930"/>
            <a:ext cx="12050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475 people in 4 locations Canada, India, Ireland, and United States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Passmore http://www.ericpassmore.com Twitter:ericpassmore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A4B9-C1FC-4120-A803-36A2C9DFA73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547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Beginning of our Journey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Reaching our goal required a new technology stack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Passmore http://www.ericpassmore.com Twitter:ericpassmore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A4B9-C1FC-4120-A803-36A2C9DFA73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54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517"/>
            <a:ext cx="12192000" cy="696759"/>
          </a:xfrm>
          <a:noFill/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Old Gods - Old Ways Die Hard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181745"/>
            <a:ext cx="5134709" cy="1585639"/>
          </a:xfrm>
          <a:noFill/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Nightly reboots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Fear of queue lengths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Many single points of failure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515211"/>
            <a:ext cx="51347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Publishing </a:t>
            </a:r>
            <a:r>
              <a:rPr lang="en-US" sz="2800" dirty="0">
                <a:solidFill>
                  <a:schemeClr val="bg1"/>
                </a:solidFill>
              </a:rPr>
              <a:t>System 10 years old</a:t>
            </a:r>
          </a:p>
        </p:txBody>
      </p:sp>
      <p:pic>
        <p:nvPicPr>
          <p:cNvPr id="1026" name="Picture 2" descr="Creative Commons Licens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862" y="6087494"/>
            <a:ext cx="762000" cy="14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0092" y="6239045"/>
            <a:ext cx="119419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Kitchen Gods by </a:t>
            </a:r>
            <a:r>
              <a:rPr lang="en-US" sz="1400" dirty="0" smtClean="0">
                <a:hlinkClick r:id="rId5"/>
              </a:rPr>
              <a:t>God of Happiness @ </a:t>
            </a:r>
            <a:r>
              <a:rPr lang="en-US" sz="1400" dirty="0" err="1" smtClean="0">
                <a:hlinkClick r:id="rId5"/>
              </a:rPr>
              <a:t>Jochi-ji</a:t>
            </a:r>
            <a:r>
              <a:rPr lang="en-US" sz="1400" dirty="0" smtClean="0">
                <a:hlinkClick r:id="rId5"/>
              </a:rPr>
              <a:t> Temple @ Kita-Kamakura by </a:t>
            </a:r>
            <a:r>
              <a:rPr lang="en-US" sz="1400" dirty="0" err="1" smtClean="0">
                <a:hlinkClick r:id="rId5"/>
              </a:rPr>
              <a:t>Guilhem</a:t>
            </a:r>
            <a:r>
              <a:rPr lang="en-US" sz="1400" dirty="0" smtClean="0">
                <a:hlinkClick r:id="rId5"/>
              </a:rPr>
              <a:t> </a:t>
            </a:r>
            <a:r>
              <a:rPr lang="en-US" sz="1400" dirty="0" err="1" smtClean="0">
                <a:hlinkClick r:id="rId5"/>
              </a:rPr>
              <a:t>Vellut</a:t>
            </a:r>
            <a:r>
              <a:rPr lang="en-US" sz="1400" dirty="0" smtClean="0"/>
              <a:t> </a:t>
            </a:r>
            <a:r>
              <a:rPr lang="en-US" sz="1400" dirty="0"/>
              <a:t>is licensed under a </a:t>
            </a:r>
            <a:r>
              <a:rPr lang="en-US" sz="1400" dirty="0">
                <a:hlinkClick r:id="rId3"/>
              </a:rPr>
              <a:t>Creative Commons Attribution 4.0 International License</a:t>
            </a:r>
            <a:r>
              <a:rPr lang="en-US" sz="1400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Passmore http://www.ericpassmore.com Twitter:ericpassmore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A4B9-C1FC-4120-A803-36A2C9DFA730}" type="slidenum">
              <a:rPr lang="en-US" smtClean="0"/>
              <a:t>7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114" y="982024"/>
            <a:ext cx="3856742" cy="514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24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MSN, New Technology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190" y="1859035"/>
            <a:ext cx="7390946" cy="321124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</a:t>
            </a:r>
            <a:r>
              <a:rPr lang="en-US" dirty="0" smtClean="0"/>
              <a:t>ur </a:t>
            </a:r>
            <a:r>
              <a:rPr lang="en-US" dirty="0"/>
              <a:t>business goals required a new tech stack</a:t>
            </a:r>
          </a:p>
          <a:p>
            <a:r>
              <a:rPr lang="en-US" dirty="0"/>
              <a:t>Built for the cloud, using the latest technology</a:t>
            </a:r>
          </a:p>
          <a:p>
            <a:r>
              <a:rPr lang="en-US" dirty="0"/>
              <a:t>Lower cost of ownership</a:t>
            </a:r>
          </a:p>
          <a:p>
            <a:r>
              <a:rPr lang="en-US" dirty="0"/>
              <a:t>More reliable and scalable</a:t>
            </a:r>
          </a:p>
          <a:p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21138" y="6029126"/>
            <a:ext cx="10394462" cy="40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-23805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ctr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inherit"/>
                <a:hlinkClick r:id="rId3"/>
              </a:rPr>
              <a:t> 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inherit"/>
              </a:rPr>
              <a:t>                                    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work </a:t>
            </a:r>
            <a:r>
              <a:rPr lang="en-US" altLang="en-US" sz="1400" dirty="0" smtClean="0">
                <a:latin typeface="Arial" panose="020B0604020202020204" pitchFamily="34" charset="0"/>
                <a:hlinkClick r:id="rId4"/>
              </a:rPr>
              <a:t>Future City </a:t>
            </a:r>
            <a:r>
              <a:rPr lang="en-US" altLang="en-US" sz="1400" dirty="0" smtClean="0">
                <a:latin typeface="Arial" panose="020B0604020202020204" pitchFamily="34" charset="0"/>
              </a:rPr>
              <a:t>by </a:t>
            </a:r>
            <a:r>
              <a:rPr lang="en-US" sz="1400" dirty="0" smtClean="0">
                <a:hlinkClick r:id="rId5" tooltip="Go to Sam Howzit's photostream"/>
              </a:rPr>
              <a:t>Sam </a:t>
            </a:r>
            <a:r>
              <a:rPr lang="en-US" sz="1400" dirty="0" err="1">
                <a:hlinkClick r:id="rId5" tooltip="Go to Sam Howzit's photostream"/>
              </a:rPr>
              <a:t>Howzit</a:t>
            </a:r>
            <a:r>
              <a:rPr lang="en-US" sz="1400" dirty="0"/>
              <a:t> </a:t>
            </a:r>
            <a:r>
              <a:rPr lang="en-US" sz="1400" dirty="0" smtClean="0"/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inherit"/>
              </a:rPr>
              <a:t>is licensed under a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inherit"/>
                <a:hlinkClick r:id="rId3"/>
              </a:rPr>
              <a:t>Creative Commons Attribution 4.0 International License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inherit"/>
              </a:rPr>
              <a:t>.</a:t>
            </a:r>
          </a:p>
        </p:txBody>
      </p:sp>
      <p:pic>
        <p:nvPicPr>
          <p:cNvPr id="1026" name="Picture 2" descr="Creative Commons License">
            <a:hlinkClick r:id="rId3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9574766" y="6263064"/>
            <a:ext cx="649654" cy="17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Eric Passmore http://www.ericpassmore.com </a:t>
            </a:r>
            <a:r>
              <a:rPr lang="en-US" dirty="0" err="1" smtClean="0"/>
              <a:t>Twitter:ericpassmore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A4B9-C1FC-4120-A803-36A2C9DFA730}" type="slidenum">
              <a:rPr lang="en-US" smtClean="0"/>
              <a:t>8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085" y="2488495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39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it gets interesting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nothing like those other presentations on re-platforming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Passmore http://www.ericpassmore.com Twitter:ericpassmore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A4B9-C1FC-4120-A803-36A2C9DFA73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266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eorgia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5543</TotalTime>
  <Words>1822</Words>
  <Application>Microsoft Macintosh PowerPoint</Application>
  <PresentationFormat>Custom</PresentationFormat>
  <Paragraphs>342</Paragraphs>
  <Slides>39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76 Point Checklist</vt:lpstr>
      <vt:lpstr>Our Story Starts with a Business that wants to grow and thrive</vt:lpstr>
      <vt:lpstr>New MSN</vt:lpstr>
      <vt:lpstr>MSN is Big</vt:lpstr>
      <vt:lpstr>Big Team</vt:lpstr>
      <vt:lpstr>The Beginning of our Journey</vt:lpstr>
      <vt:lpstr>Old Gods - Old Ways Die Hard</vt:lpstr>
      <vt:lpstr>New MSN, New Technology</vt:lpstr>
      <vt:lpstr>Now it gets interesting</vt:lpstr>
      <vt:lpstr>New Technology Stack</vt:lpstr>
      <vt:lpstr>Lots of Risk</vt:lpstr>
      <vt:lpstr>Integration Risk</vt:lpstr>
      <vt:lpstr>Running At Scale Risks</vt:lpstr>
      <vt:lpstr>Risk From New Processes</vt:lpstr>
      <vt:lpstr>Then it gets crazier.</vt:lpstr>
      <vt:lpstr>Launch All At Once</vt:lpstr>
      <vt:lpstr>Better Plan</vt:lpstr>
      <vt:lpstr>Failure Not An Option</vt:lpstr>
      <vt:lpstr>I though I knew what to do.</vt:lpstr>
      <vt:lpstr>Not My First Goat Rodeo</vt:lpstr>
      <vt:lpstr>Standard Method</vt:lpstr>
      <vt:lpstr>First Level Dependency</vt:lpstr>
      <vt:lpstr>Document Dependencies</vt:lpstr>
      <vt:lpstr>Failure Mode Analysis</vt:lpstr>
      <vt:lpstr>Health Model</vt:lpstr>
      <vt:lpstr>Panic</vt:lpstr>
      <vt:lpstr>Birth of the Checklist</vt:lpstr>
      <vt:lpstr>Make DevOps Masters</vt:lpstr>
      <vt:lpstr>Birth of the Checklist</vt:lpstr>
      <vt:lpstr>Four Categories</vt:lpstr>
      <vt:lpstr>PowerPoint Presentation</vt:lpstr>
      <vt:lpstr>PowerPoint Presentation</vt:lpstr>
      <vt:lpstr>PowerPoint Presentation</vt:lpstr>
      <vt:lpstr>PowerPoint Presentation</vt:lpstr>
      <vt:lpstr>How We Started: 7 Tasks</vt:lpstr>
      <vt:lpstr>How we started: Weekly Process</vt:lpstr>
      <vt:lpstr>Then We Assigned The Rest</vt:lpstr>
      <vt:lpstr>Top Five Takeaways</vt:lpstr>
      <vt:lpstr>Looking For Your Help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Passmore</dc:creator>
  <cp:lastModifiedBy>Eric Passmore</cp:lastModifiedBy>
  <cp:revision>392</cp:revision>
  <dcterms:created xsi:type="dcterms:W3CDTF">2015-07-01T20:47:26Z</dcterms:created>
  <dcterms:modified xsi:type="dcterms:W3CDTF">2015-10-17T05:48:03Z</dcterms:modified>
</cp:coreProperties>
</file>